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541" r:id="rId3"/>
    <p:sldId id="542" r:id="rId4"/>
    <p:sldId id="458" r:id="rId5"/>
    <p:sldId id="544" r:id="rId6"/>
    <p:sldId id="547" r:id="rId7"/>
    <p:sldId id="553" r:id="rId8"/>
    <p:sldId id="552" r:id="rId9"/>
    <p:sldId id="554" r:id="rId10"/>
    <p:sldId id="555" r:id="rId11"/>
    <p:sldId id="556" r:id="rId12"/>
    <p:sldId id="557" r:id="rId13"/>
    <p:sldId id="543" r:id="rId14"/>
    <p:sldId id="558" r:id="rId15"/>
    <p:sldId id="548" r:id="rId16"/>
    <p:sldId id="545" r:id="rId17"/>
    <p:sldId id="549" r:id="rId18"/>
    <p:sldId id="551" r:id="rId19"/>
    <p:sldId id="550" r:id="rId20"/>
  </p:sldIdLst>
  <p:sldSz cx="12192000" cy="6858000"/>
  <p:notesSz cx="9296400" cy="701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mbria Math" panose="02040503050406030204" pitchFamily="18" charset="0"/>
      <p:regular r:id="rId29"/>
    </p:embeddedFont>
    <p:embeddedFont>
      <p:font typeface="等距更纱黑体 Slab SC" panose="02000509000000000000" pitchFamily="49" charset="-122"/>
      <p:regular r:id="rId30"/>
      <p:bold r:id="rId31"/>
      <p:italic r:id="rId32"/>
      <p:boldItalic r:id="rId33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SimSun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SimSun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SimSun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SimSun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SimSun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SimSun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SimSun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SimSun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SimSun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71DD277C-AA9E-429C-BA7F-B3FFEEEEA2E7}">
          <p14:sldIdLst>
            <p14:sldId id="256"/>
          </p14:sldIdLst>
        </p14:section>
        <p14:section name="大作业" id="{2065FDE0-1276-4FDD-B0FE-7746057EAF25}">
          <p14:sldIdLst>
            <p14:sldId id="541"/>
            <p14:sldId id="542"/>
            <p14:sldId id="458"/>
          </p14:sldIdLst>
        </p14:section>
        <p14:section name="四子棋" id="{111A1867-9B95-45CD-AB78-DC15DE7CAE19}">
          <p14:sldIdLst>
            <p14:sldId id="544"/>
            <p14:sldId id="547"/>
          </p14:sldIdLst>
        </p14:section>
        <p14:section name="MCTS" id="{A90DA2A5-A071-47C5-A43C-0036A9F062AF}">
          <p14:sldIdLst>
            <p14:sldId id="553"/>
            <p14:sldId id="552"/>
            <p14:sldId id="554"/>
            <p14:sldId id="555"/>
            <p14:sldId id="556"/>
            <p14:sldId id="557"/>
          </p14:sldIdLst>
        </p14:section>
        <p14:section name="评测" id="{D6449099-3F49-42CD-8C89-516F12F8A120}">
          <p14:sldIdLst>
            <p14:sldId id="543"/>
            <p14:sldId id="558"/>
            <p14:sldId id="548"/>
            <p14:sldId id="545"/>
            <p14:sldId id="549"/>
          </p14:sldIdLst>
        </p14:section>
        <p14:section name="参考" id="{3D4FBA20-4D34-45FA-A103-B9BB4A56D39C}">
          <p14:sldIdLst>
            <p14:sldId id="551"/>
          </p14:sldIdLst>
        </p14:section>
        <p14:section name="提示" id="{E2717BE4-1075-481F-A3BA-DB50B34AFB14}">
          <p14:sldIdLst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BFB4"/>
    <a:srgbClr val="3D5BCC"/>
    <a:srgbClr val="EAEFF8"/>
    <a:srgbClr val="B2D2DE"/>
    <a:srgbClr val="538234"/>
    <a:srgbClr val="0092DC"/>
    <a:srgbClr val="3297D4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9" autoAdjust="0"/>
    <p:restoredTop sz="95740" autoAdjust="0"/>
  </p:normalViewPr>
  <p:slideViewPr>
    <p:cSldViewPr snapToGrid="0" snapToObjects="1">
      <p:cViewPr varScale="1">
        <p:scale>
          <a:sx n="155" d="100"/>
          <a:sy n="155" d="100"/>
        </p:scale>
        <p:origin x="40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20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dirty="0">
              <a:latin typeface="等距更纱黑体 Slab SC" panose="02000509000000000000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3F9281BA-B67C-5743-8025-9BEB758B63F5}" type="datetimeFigureOut">
              <a:rPr lang="en-US">
                <a:latin typeface="等距更纱黑体 Slab SC" panose="02000509000000000000" pitchFamily="49" charset="-122"/>
              </a:rPr>
              <a:pPr>
                <a:defRPr/>
              </a:pPr>
              <a:t>10/11/2023</a:t>
            </a:fld>
            <a:endParaRPr lang="en-US" dirty="0">
              <a:latin typeface="等距更纱黑体 Slab SC" panose="02000509000000000000" pitchFamily="49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en-US" dirty="0">
              <a:latin typeface="等距更纱黑体 Slab SC" panose="02000509000000000000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1A7E15B0-ED6C-A94A-99A3-B6126EEB9A36}" type="slidenum">
              <a:rPr lang="en-US">
                <a:latin typeface="等距更纱黑体 Slab SC" panose="02000509000000000000" pitchFamily="49" charset="-122"/>
              </a:rPr>
              <a:pPr>
                <a:defRPr/>
              </a:pPr>
              <a:t>‹#›</a:t>
            </a:fld>
            <a:endParaRPr lang="en-US" dirty="0">
              <a:latin typeface="等距更纱黑体 Slab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等距更纱黑体 Slab SC" panose="02000509000000000000" pitchFamily="49" charset="-122"/>
                <a:ea typeface="等距更纱黑体 Slab SC" panose="02000509000000000000" pitchFamily="49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等距更纱黑体 Slab SC" panose="02000509000000000000" pitchFamily="49" charset="-122"/>
                <a:ea typeface="等距更纱黑体 Slab SC" panose="02000509000000000000" pitchFamily="49" charset="-122"/>
              </a:defRPr>
            </a:lvl1pPr>
          </a:lstStyle>
          <a:p>
            <a:pPr>
              <a:defRPr/>
            </a:pPr>
            <a:fld id="{80320BCF-4A64-924D-BBED-62490E38D1F3}" type="datetimeFigureOut">
              <a:rPr lang="zh-CN" altLang="en-US" smtClean="0"/>
              <a:pPr>
                <a:defRPr/>
              </a:pPr>
              <a:t>2023/10/11</a:t>
            </a:fld>
            <a:endParaRPr lang="zh-CN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altLang="zh-CN" noProof="0" dirty="0"/>
              <a:t>Click to edit Master text styles</a:t>
            </a:r>
          </a:p>
          <a:p>
            <a:pPr lvl="1"/>
            <a:r>
              <a:rPr lang="en-US" altLang="zh-CN" noProof="0" dirty="0"/>
              <a:t>Second level</a:t>
            </a:r>
          </a:p>
          <a:p>
            <a:pPr lvl="2"/>
            <a:r>
              <a:rPr lang="en-US" altLang="zh-CN" noProof="0" dirty="0"/>
              <a:t>Third level</a:t>
            </a:r>
          </a:p>
          <a:p>
            <a:pPr lvl="3"/>
            <a:r>
              <a:rPr lang="en-US" altLang="zh-CN" noProof="0" dirty="0"/>
              <a:t>Fourth level</a:t>
            </a:r>
          </a:p>
          <a:p>
            <a:pPr lvl="4"/>
            <a:r>
              <a:rPr lang="en-US" altLang="zh-CN" noProof="0" dirty="0"/>
              <a:t>Fifth level</a:t>
            </a:r>
            <a:endParaRPr lang="zh-CN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7975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等距更纱黑体 Slab SC" panose="02000509000000000000" pitchFamily="49" charset="-122"/>
                <a:ea typeface="等距更纱黑体 Slab SC" panose="02000509000000000000" pitchFamily="49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7975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等距更纱黑体 Slab SC" panose="02000509000000000000" pitchFamily="49" charset="-122"/>
                <a:ea typeface="等距更纱黑体 Slab SC" panose="02000509000000000000" pitchFamily="49" charset="-122"/>
              </a:defRPr>
            </a:lvl1pPr>
          </a:lstStyle>
          <a:p>
            <a:pPr>
              <a:defRPr/>
            </a:pPr>
            <a:fld id="{99A835D0-8F7F-D848-919E-ABF6C3BA945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距更纱黑体 Slab SC" panose="02000509000000000000" pitchFamily="49" charset="-122"/>
        <a:ea typeface="等距更纱黑体 Slab SC" panose="02000509000000000000" pitchFamily="49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距更纱黑体 Slab SC" panose="02000509000000000000" pitchFamily="49" charset="-122"/>
        <a:ea typeface="等距更纱黑体 Slab SC" panose="02000509000000000000" pitchFamily="49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距更纱黑体 Slab SC" panose="02000509000000000000" pitchFamily="49" charset="-122"/>
        <a:ea typeface="等距更纱黑体 Slab SC" panose="02000509000000000000" pitchFamily="49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距更纱黑体 Slab SC" panose="02000509000000000000" pitchFamily="49" charset="-122"/>
        <a:ea typeface="等距更纱黑体 Slab SC" panose="02000509000000000000" pitchFamily="49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距更纱黑体 Slab SC" panose="02000509000000000000" pitchFamily="49" charset="-122"/>
        <a:ea typeface="等距更纱黑体 Slab SC" panose="02000509000000000000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/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FC788F-B290-1748-BD18-98B0339FC26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155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0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752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81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52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141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973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114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363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7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3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835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7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44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013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42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46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546350" y="876300"/>
            <a:ext cx="4203700" cy="2365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BB40D-9C26-444D-B1A2-E73D9366D8D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75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23"/>
          <p:cNvSpPr/>
          <p:nvPr userDrawn="1"/>
        </p:nvSpPr>
        <p:spPr>
          <a:xfrm>
            <a:off x="1" y="2593978"/>
            <a:ext cx="3767667" cy="1179513"/>
          </a:xfrm>
          <a:prstGeom prst="round1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latin typeface="等距更纱黑体 Slab SC" panose="02000509000000000000" pitchFamily="49" charset="-122"/>
            </a:endParaRPr>
          </a:p>
        </p:txBody>
      </p:sp>
      <p:sp>
        <p:nvSpPr>
          <p:cNvPr id="6" name="Round Diagonal Corner Rectangle 22"/>
          <p:cNvSpPr/>
          <p:nvPr userDrawn="1"/>
        </p:nvSpPr>
        <p:spPr>
          <a:xfrm>
            <a:off x="3767668" y="2593978"/>
            <a:ext cx="8424333" cy="1179513"/>
          </a:xfrm>
          <a:prstGeom prst="round2DiagRect">
            <a:avLst/>
          </a:prstGeom>
          <a:solidFill>
            <a:srgbClr val="009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3000" dirty="0">
              <a:solidFill>
                <a:schemeClr val="bg1"/>
              </a:solidFill>
              <a:latin typeface="等距更纱黑体 Slab SC" panose="02000509000000000000" pitchFamily="49" charset="-122"/>
            </a:endParaRPr>
          </a:p>
        </p:txBody>
      </p:sp>
      <p:pic>
        <p:nvPicPr>
          <p:cNvPr id="7" name="Picture 4" descr="C:\Users\Administrator\Desktop\元素\复旦ppt921-19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884" y="487366"/>
            <a:ext cx="990176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4"/>
          <p:cNvSpPr txBox="1"/>
          <p:nvPr userDrawn="1"/>
        </p:nvSpPr>
        <p:spPr>
          <a:xfrm>
            <a:off x="133351" y="3003550"/>
            <a:ext cx="23495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3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复旦大学大数据学院</a:t>
            </a:r>
            <a:endParaRPr kumimoji="1" lang="en-US" altLang="zh-CN" sz="1350" b="1" dirty="0">
              <a:solidFill>
                <a:srgbClr val="0070C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School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of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Data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Science,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Fudan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University</a:t>
            </a:r>
            <a:endParaRPr kumimoji="1" lang="zh-CN" altLang="en-US" sz="650" b="1" dirty="0">
              <a:solidFill>
                <a:srgbClr val="0070C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0206" y="258810"/>
            <a:ext cx="9647721" cy="423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901442" y="2825327"/>
            <a:ext cx="8155092" cy="65447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3000" b="0" i="0">
                <a:solidFill>
                  <a:schemeClr val="bg1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idx="10"/>
          </p:nvPr>
        </p:nvSpPr>
        <p:spPr>
          <a:xfrm>
            <a:off x="2379565" y="2994035"/>
            <a:ext cx="1343856" cy="4148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00">
                <a:solidFill>
                  <a:schemeClr val="bg1">
                    <a:lumMod val="85000"/>
                  </a:schemeClr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964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 userDrawn="1"/>
        </p:nvSpPr>
        <p:spPr>
          <a:xfrm>
            <a:off x="8229602" y="4746625"/>
            <a:ext cx="3960284" cy="10048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350" dirty="0">
              <a:latin typeface="等距更纱黑体 Slab SC" panose="02000509000000000000" pitchFamily="49" charset="-122"/>
            </a:endParaRPr>
          </a:p>
        </p:txBody>
      </p:sp>
      <p:pic>
        <p:nvPicPr>
          <p:cNvPr id="6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8172" b="12833"/>
          <a:stretch>
            <a:fillRect/>
          </a:stretch>
        </p:blipFill>
        <p:spPr bwMode="auto">
          <a:xfrm>
            <a:off x="8229601" y="4864100"/>
            <a:ext cx="3981451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t="18387" b="13615"/>
          <a:stretch>
            <a:fillRect/>
          </a:stretch>
        </p:blipFill>
        <p:spPr bwMode="auto">
          <a:xfrm>
            <a:off x="960967" y="2381250"/>
            <a:ext cx="104394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C:\Users\Administrator\Desktop\元素\复旦ppt921-1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884" y="487366"/>
            <a:ext cx="990176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/>
          <p:cNvSpPr txBox="1"/>
          <p:nvPr userDrawn="1"/>
        </p:nvSpPr>
        <p:spPr>
          <a:xfrm>
            <a:off x="8375651" y="5024438"/>
            <a:ext cx="23495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3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复旦大学大数据学院</a:t>
            </a:r>
            <a:endParaRPr kumimoji="1" lang="en-US" altLang="zh-CN" sz="1350" b="1" dirty="0">
              <a:solidFill>
                <a:srgbClr val="0070C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School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of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Data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Science,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Fudan</a:t>
            </a:r>
            <a:r>
              <a:rPr kumimoji="1" lang="zh-CN" altLang="en-US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6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University</a:t>
            </a:r>
            <a:endParaRPr kumimoji="1" lang="zh-CN" altLang="en-US" sz="650" b="1" dirty="0">
              <a:solidFill>
                <a:srgbClr val="0070C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961429" y="2506384"/>
            <a:ext cx="10438673" cy="74021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000" b="0" i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10"/>
          </p:nvPr>
        </p:nvSpPr>
        <p:spPr>
          <a:xfrm>
            <a:off x="10743957" y="5015784"/>
            <a:ext cx="1343856" cy="4148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00">
                <a:solidFill>
                  <a:schemeClr val="bg1">
                    <a:lumMod val="85000"/>
                  </a:schemeClr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30206" y="258810"/>
            <a:ext cx="9647721" cy="423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7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1808166"/>
            <a:ext cx="2178051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5"/>
          <p:cNvSpPr>
            <a:spLocks noChangeArrowheads="1"/>
          </p:cNvSpPr>
          <p:nvPr userDrawn="1"/>
        </p:nvSpPr>
        <p:spPr bwMode="auto">
          <a:xfrm>
            <a:off x="-10584" y="0"/>
            <a:ext cx="2178051" cy="6858000"/>
          </a:xfrm>
          <a:prstGeom prst="rect">
            <a:avLst/>
          </a:prstGeom>
          <a:solidFill>
            <a:srgbClr val="0092DC">
              <a:alpha val="80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 dirty="0">
              <a:solidFill>
                <a:srgbClr val="FFFFFF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grpSp>
        <p:nvGrpSpPr>
          <p:cNvPr id="4" name="组合 2"/>
          <p:cNvGrpSpPr>
            <a:grpSpLocks/>
          </p:cNvGrpSpPr>
          <p:nvPr userDrawn="1"/>
        </p:nvGrpSpPr>
        <p:grpSpPr bwMode="auto">
          <a:xfrm>
            <a:off x="1606551" y="2087566"/>
            <a:ext cx="1104900" cy="828675"/>
            <a:chOff x="0" y="0"/>
            <a:chExt cx="828000" cy="828000"/>
          </a:xfrm>
        </p:grpSpPr>
        <p:sp>
          <p:nvSpPr>
            <p:cNvPr id="5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  <p:sp>
          <p:nvSpPr>
            <p:cNvPr id="6" name="文本框 12"/>
            <p:cNvSpPr txBox="1">
              <a:spLocks noChangeArrowheads="1"/>
            </p:cNvSpPr>
            <p:nvPr/>
          </p:nvSpPr>
          <p:spPr bwMode="auto">
            <a:xfrm>
              <a:off x="77724" y="157034"/>
              <a:ext cx="672552" cy="523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</p:grpSp>
      <p:grpSp>
        <p:nvGrpSpPr>
          <p:cNvPr id="7" name="组合 2"/>
          <p:cNvGrpSpPr>
            <a:grpSpLocks/>
          </p:cNvGrpSpPr>
          <p:nvPr userDrawn="1"/>
        </p:nvGrpSpPr>
        <p:grpSpPr bwMode="auto">
          <a:xfrm>
            <a:off x="1608667" y="3198816"/>
            <a:ext cx="1104900" cy="828675"/>
            <a:chOff x="0" y="0"/>
            <a:chExt cx="828000" cy="828000"/>
          </a:xfrm>
        </p:grpSpPr>
        <p:sp>
          <p:nvSpPr>
            <p:cNvPr id="8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  <p:sp>
          <p:nvSpPr>
            <p:cNvPr id="9" name="文本框 12"/>
            <p:cNvSpPr txBox="1">
              <a:spLocks noChangeArrowheads="1"/>
            </p:cNvSpPr>
            <p:nvPr/>
          </p:nvSpPr>
          <p:spPr bwMode="auto">
            <a:xfrm>
              <a:off x="77725" y="157034"/>
              <a:ext cx="672552" cy="523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rPr>
                <a:t>3</a:t>
              </a:r>
              <a:endParaRPr lang="zh-CN" altLang="en-US" sz="280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</p:grpSp>
      <p:grpSp>
        <p:nvGrpSpPr>
          <p:cNvPr id="10" name="组合 2"/>
          <p:cNvGrpSpPr>
            <a:grpSpLocks/>
          </p:cNvGrpSpPr>
          <p:nvPr userDrawn="1"/>
        </p:nvGrpSpPr>
        <p:grpSpPr bwMode="auto">
          <a:xfrm>
            <a:off x="1610786" y="4311653"/>
            <a:ext cx="1104900" cy="828675"/>
            <a:chOff x="0" y="0"/>
            <a:chExt cx="828000" cy="828000"/>
          </a:xfrm>
        </p:grpSpPr>
        <p:sp>
          <p:nvSpPr>
            <p:cNvPr id="11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  <p:sp>
          <p:nvSpPr>
            <p:cNvPr id="12" name="文本框 12"/>
            <p:cNvSpPr txBox="1">
              <a:spLocks noChangeArrowheads="1"/>
            </p:cNvSpPr>
            <p:nvPr/>
          </p:nvSpPr>
          <p:spPr bwMode="auto">
            <a:xfrm>
              <a:off x="77724" y="157035"/>
              <a:ext cx="672552" cy="523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rPr>
                <a:t>4</a:t>
              </a:r>
              <a:endParaRPr lang="zh-CN" altLang="en-US" sz="2800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</p:grpSp>
      <p:grpSp>
        <p:nvGrpSpPr>
          <p:cNvPr id="13" name="组合 2"/>
          <p:cNvGrpSpPr>
            <a:grpSpLocks/>
          </p:cNvGrpSpPr>
          <p:nvPr userDrawn="1"/>
        </p:nvGrpSpPr>
        <p:grpSpPr bwMode="auto">
          <a:xfrm>
            <a:off x="1602319" y="979491"/>
            <a:ext cx="1104900" cy="828675"/>
            <a:chOff x="0" y="0"/>
            <a:chExt cx="828000" cy="828000"/>
          </a:xfrm>
        </p:grpSpPr>
        <p:sp>
          <p:nvSpPr>
            <p:cNvPr id="14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77724" y="157034"/>
              <a:ext cx="672552" cy="523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rPr>
                <a:t>1</a:t>
              </a:r>
              <a:endParaRPr lang="zh-CN" altLang="en-US" sz="2800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</p:grpSp>
      <p:grpSp>
        <p:nvGrpSpPr>
          <p:cNvPr id="16" name="组合 2"/>
          <p:cNvGrpSpPr>
            <a:grpSpLocks/>
          </p:cNvGrpSpPr>
          <p:nvPr userDrawn="1"/>
        </p:nvGrpSpPr>
        <p:grpSpPr bwMode="auto">
          <a:xfrm>
            <a:off x="1608667" y="5459416"/>
            <a:ext cx="1104900" cy="828675"/>
            <a:chOff x="0" y="0"/>
            <a:chExt cx="828000" cy="828000"/>
          </a:xfrm>
        </p:grpSpPr>
        <p:sp>
          <p:nvSpPr>
            <p:cNvPr id="17" name="椭圆 8"/>
            <p:cNvSpPr>
              <a:spLocks noChangeAspect="1"/>
            </p:cNvSpPr>
            <p:nvPr/>
          </p:nvSpPr>
          <p:spPr bwMode="auto">
            <a:xfrm>
              <a:off x="0" y="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  <p:sp>
          <p:nvSpPr>
            <p:cNvPr id="18" name="文本框 12"/>
            <p:cNvSpPr txBox="1">
              <a:spLocks noChangeArrowheads="1"/>
            </p:cNvSpPr>
            <p:nvPr/>
          </p:nvSpPr>
          <p:spPr bwMode="auto">
            <a:xfrm>
              <a:off x="77725" y="157034"/>
              <a:ext cx="672552" cy="523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rPr>
                <a:t>5</a:t>
              </a:r>
              <a:endParaRPr lang="zh-CN" altLang="en-US" sz="2800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</p:grpSp>
      <p:sp>
        <p:nvSpPr>
          <p:cNvPr id="19" name="Title 2"/>
          <p:cNvSpPr txBox="1">
            <a:spLocks/>
          </p:cNvSpPr>
          <p:nvPr userDrawn="1"/>
        </p:nvSpPr>
        <p:spPr>
          <a:xfrm>
            <a:off x="2108202" y="84138"/>
            <a:ext cx="825500" cy="760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sz="4000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纲</a:t>
            </a:r>
          </a:p>
        </p:txBody>
      </p:sp>
      <p:sp>
        <p:nvSpPr>
          <p:cNvPr id="20" name="Title 2"/>
          <p:cNvSpPr txBox="1">
            <a:spLocks/>
          </p:cNvSpPr>
          <p:nvPr userDrawn="1"/>
        </p:nvSpPr>
        <p:spPr>
          <a:xfrm>
            <a:off x="1314451" y="88900"/>
            <a:ext cx="827616" cy="762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sz="400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大</a:t>
            </a:r>
          </a:p>
        </p:txBody>
      </p:sp>
      <p:sp>
        <p:nvSpPr>
          <p:cNvPr id="21" name="Oval 2"/>
          <p:cNvSpPr>
            <a:spLocks noChangeAspect="1"/>
          </p:cNvSpPr>
          <p:nvPr userDrawn="1"/>
        </p:nvSpPr>
        <p:spPr>
          <a:xfrm>
            <a:off x="1955802" y="736603"/>
            <a:ext cx="122767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latin typeface="等距更纱黑体 Slab SC" panose="02000509000000000000" pitchFamily="49" charset="-122"/>
            </a:endParaRPr>
          </a:p>
        </p:txBody>
      </p:sp>
      <p:sp>
        <p:nvSpPr>
          <p:cNvPr id="22" name="Oval 33"/>
          <p:cNvSpPr>
            <a:spLocks noChangeAspect="1"/>
          </p:cNvSpPr>
          <p:nvPr userDrawn="1"/>
        </p:nvSpPr>
        <p:spPr>
          <a:xfrm>
            <a:off x="1502835" y="736603"/>
            <a:ext cx="122767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latin typeface="等距更纱黑体 Slab SC" panose="02000509000000000000" pitchFamily="49" charset="-122"/>
            </a:endParaRPr>
          </a:p>
        </p:txBody>
      </p:sp>
      <p:sp>
        <p:nvSpPr>
          <p:cNvPr id="23" name="Oval 34"/>
          <p:cNvSpPr>
            <a:spLocks noChangeAspect="1"/>
          </p:cNvSpPr>
          <p:nvPr userDrawn="1"/>
        </p:nvSpPr>
        <p:spPr>
          <a:xfrm>
            <a:off x="2254253" y="739778"/>
            <a:ext cx="122767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latin typeface="等距更纱黑体 Slab SC" panose="02000509000000000000" pitchFamily="49" charset="-122"/>
            </a:endParaRPr>
          </a:p>
        </p:txBody>
      </p:sp>
      <p:sp>
        <p:nvSpPr>
          <p:cNvPr id="24" name="Oval 35"/>
          <p:cNvSpPr>
            <a:spLocks noChangeAspect="1"/>
          </p:cNvSpPr>
          <p:nvPr userDrawn="1"/>
        </p:nvSpPr>
        <p:spPr>
          <a:xfrm>
            <a:off x="2702986" y="736603"/>
            <a:ext cx="122767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latin typeface="等距更纱黑体 Slab SC" panose="02000509000000000000" pitchFamily="49" charset="-122"/>
            </a:endParaRPr>
          </a:p>
        </p:txBody>
      </p:sp>
      <p:sp>
        <p:nvSpPr>
          <p:cNvPr id="25" name="Oval 37"/>
          <p:cNvSpPr>
            <a:spLocks noChangeAspect="1"/>
          </p:cNvSpPr>
          <p:nvPr userDrawn="1"/>
        </p:nvSpPr>
        <p:spPr>
          <a:xfrm>
            <a:off x="2472268" y="739778"/>
            <a:ext cx="120651" cy="92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latin typeface="等距更纱黑体 Slab SC" panose="02000509000000000000" pitchFamily="49" charset="-122"/>
            </a:endParaRPr>
          </a:p>
        </p:txBody>
      </p:sp>
      <p:sp>
        <p:nvSpPr>
          <p:cNvPr id="26" name="Oval 38"/>
          <p:cNvSpPr>
            <a:spLocks noChangeAspect="1"/>
          </p:cNvSpPr>
          <p:nvPr userDrawn="1"/>
        </p:nvSpPr>
        <p:spPr>
          <a:xfrm>
            <a:off x="1725086" y="739778"/>
            <a:ext cx="120649" cy="9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dirty="0">
              <a:latin typeface="等距更纱黑体 Slab SC" panose="02000509000000000000" pitchFamily="49" charset="-122"/>
            </a:endParaRPr>
          </a:p>
        </p:txBody>
      </p:sp>
      <p:pic>
        <p:nvPicPr>
          <p:cNvPr id="27" name="Picture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053" y="201613"/>
            <a:ext cx="97578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01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元素\复旦ppt921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t="12134"/>
          <a:stretch>
            <a:fillRect/>
          </a:stretch>
        </p:blipFill>
        <p:spPr bwMode="auto">
          <a:xfrm>
            <a:off x="0" y="2697163"/>
            <a:ext cx="1219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010197" y="2822905"/>
            <a:ext cx="10438673" cy="74021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000" b="0" i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6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Administrator\Desktop\元素\复旦ppt921-1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4" y="411163"/>
            <a:ext cx="12202584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9709151" y="50803"/>
            <a:ext cx="2465916" cy="423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45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复旦大学大数据学院</a:t>
            </a:r>
            <a:endParaRPr kumimoji="1" lang="en-US" altLang="zh-CN" sz="1450" b="1" dirty="0">
              <a:solidFill>
                <a:srgbClr val="0070C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School</a:t>
            </a:r>
            <a:r>
              <a:rPr kumimoji="1" lang="zh-CN" altLang="en-US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of</a:t>
            </a:r>
            <a:r>
              <a:rPr kumimoji="1" lang="zh-CN" altLang="en-US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Data</a:t>
            </a:r>
            <a:r>
              <a:rPr kumimoji="1" lang="zh-CN" altLang="en-US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Science,</a:t>
            </a:r>
            <a:r>
              <a:rPr kumimoji="1" lang="zh-CN" altLang="en-US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Fudan</a:t>
            </a:r>
            <a:r>
              <a:rPr kumimoji="1" lang="zh-CN" altLang="en-US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kumimoji="1" lang="en-US" altLang="zh-CN" sz="700" b="1" dirty="0">
                <a:solidFill>
                  <a:srgbClr val="0070C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University</a:t>
            </a:r>
            <a:endParaRPr kumimoji="1" lang="zh-CN" altLang="en-US" sz="700" b="1" dirty="0">
              <a:solidFill>
                <a:srgbClr val="0070C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933" y="107953"/>
            <a:ext cx="414867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7193" y="6751"/>
            <a:ext cx="8970107" cy="483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7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9"/>
          <p:cNvSpPr>
            <a:spLocks noChangeArrowheads="1"/>
          </p:cNvSpPr>
          <p:nvPr userDrawn="1"/>
        </p:nvSpPr>
        <p:spPr bwMode="auto">
          <a:xfrm>
            <a:off x="-6349" y="3732213"/>
            <a:ext cx="12198351" cy="361950"/>
          </a:xfrm>
          <a:prstGeom prst="rect">
            <a:avLst/>
          </a:prstGeom>
          <a:solidFill>
            <a:srgbClr val="0092D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FFFFFF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Thanks</a:t>
            </a:r>
            <a:r>
              <a:rPr lang="zh-CN" altLang="en-US" dirty="0">
                <a:solidFill>
                  <a:srgbClr val="FFFFFF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for</a:t>
            </a:r>
            <a:r>
              <a:rPr lang="zh-CN" altLang="en-US" dirty="0">
                <a:solidFill>
                  <a:srgbClr val="FFFFFF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your</a:t>
            </a:r>
            <a:r>
              <a:rPr lang="zh-CN" altLang="en-US" dirty="0">
                <a:solidFill>
                  <a:srgbClr val="FFFFFF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attention!	</a:t>
            </a:r>
            <a:endParaRPr lang="zh-CN" altLang="en-US" dirty="0">
              <a:solidFill>
                <a:srgbClr val="FFFFFF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sp>
        <p:nvSpPr>
          <p:cNvPr id="3" name="矩形 3"/>
          <p:cNvSpPr>
            <a:spLocks noChangeArrowheads="1"/>
          </p:cNvSpPr>
          <p:nvPr userDrawn="1"/>
        </p:nvSpPr>
        <p:spPr bwMode="auto">
          <a:xfrm>
            <a:off x="-6349" y="2705103"/>
            <a:ext cx="12198351" cy="950913"/>
          </a:xfrm>
          <a:prstGeom prst="rect">
            <a:avLst/>
          </a:prstGeom>
          <a:solidFill>
            <a:srgbClr val="0092DC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FFFFFF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感谢各位聆听！</a:t>
            </a:r>
          </a:p>
        </p:txBody>
      </p:sp>
      <p:sp>
        <p:nvSpPr>
          <p:cNvPr id="4" name="Oval 10"/>
          <p:cNvSpPr/>
          <p:nvPr userDrawn="1"/>
        </p:nvSpPr>
        <p:spPr>
          <a:xfrm>
            <a:off x="294217" y="2708275"/>
            <a:ext cx="1828800" cy="13716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350" dirty="0">
              <a:latin typeface="等距更纱黑体 Slab SC" panose="02000509000000000000" pitchFamily="49" charset="-122"/>
            </a:endParaRPr>
          </a:p>
        </p:txBody>
      </p:sp>
      <p:grpSp>
        <p:nvGrpSpPr>
          <p:cNvPr id="5" name="组合 3"/>
          <p:cNvGrpSpPr>
            <a:grpSpLocks noChangeAspect="1"/>
          </p:cNvGrpSpPr>
          <p:nvPr userDrawn="1"/>
        </p:nvGrpSpPr>
        <p:grpSpPr bwMode="auto">
          <a:xfrm>
            <a:off x="385233" y="2768600"/>
            <a:ext cx="1644651" cy="1238250"/>
            <a:chOff x="7084178" y="3411664"/>
            <a:chExt cx="1404000" cy="1404001"/>
          </a:xfrm>
        </p:grpSpPr>
        <p:sp>
          <p:nvSpPr>
            <p:cNvPr id="6" name="椭圆 2"/>
            <p:cNvSpPr/>
            <p:nvPr/>
          </p:nvSpPr>
          <p:spPr>
            <a:xfrm>
              <a:off x="7084178" y="3411664"/>
              <a:ext cx="1404000" cy="1404001"/>
            </a:xfrm>
            <a:prstGeom prst="ellipse">
              <a:avLst/>
            </a:prstGeom>
            <a:solidFill>
              <a:srgbClr val="0092DC"/>
            </a:solidFill>
            <a:ln>
              <a:solidFill>
                <a:srgbClr val="0092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等距更纱黑体 Slab SC" panose="02000509000000000000" pitchFamily="49" charset="-122"/>
              </a:endParaRPr>
            </a:p>
          </p:txBody>
        </p:sp>
        <p:sp>
          <p:nvSpPr>
            <p:cNvPr id="7" name="椭圆 14"/>
            <p:cNvSpPr/>
            <p:nvPr userDrawn="1"/>
          </p:nvSpPr>
          <p:spPr>
            <a:xfrm>
              <a:off x="7214278" y="3528665"/>
              <a:ext cx="1160061" cy="115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等距更纱黑体 Slab SC" panose="02000509000000000000" pitchFamily="49" charset="-122"/>
              </a:endParaRPr>
            </a:p>
          </p:txBody>
        </p:sp>
      </p:grpSp>
      <p:pic>
        <p:nvPicPr>
          <p:cNvPr id="8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86" y="2884491"/>
            <a:ext cx="131656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72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"/>
          <p:cNvSpPr>
            <a:spLocks noChangeArrowheads="1"/>
          </p:cNvSpPr>
          <p:nvPr userDrawn="1"/>
        </p:nvSpPr>
        <p:spPr bwMode="auto">
          <a:xfrm>
            <a:off x="3031069" y="1125538"/>
            <a:ext cx="6390217" cy="4783137"/>
          </a:xfrm>
          <a:prstGeom prst="rect">
            <a:avLst/>
          </a:prstGeom>
          <a:blipFill dpi="0" rotWithShape="1">
            <a:blip r:embed="rId8">
              <a:alphaModFix amt="2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algn="ctr"/>
            <a:endParaRPr lang="en-US" altLang="x-none" dirty="0">
              <a:solidFill>
                <a:srgbClr val="FFFFFF"/>
              </a:solidFill>
              <a:latin typeface="等距更纱黑体 Slab SC" panose="02000509000000000000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SimSun" panose="02010600030101010101" pitchFamily="2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/1f78e3ba557b47bc960dc15b4f8cf9b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aggle.com/c/sds-ai-connect-fou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connect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aggle.com/ajeffries/connectx-getting-start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803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ubtitle 1"/>
          <p:cNvSpPr>
            <a:spLocks noGrp="1"/>
          </p:cNvSpPr>
          <p:nvPr>
            <p:ph type="subTitle" idx="1"/>
          </p:nvPr>
        </p:nvSpPr>
        <p:spPr bwMode="auto">
          <a:xfrm>
            <a:off x="0" y="314156"/>
            <a:ext cx="9437615" cy="4143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" altLang="zh-CN" sz="12800" b="1" spc="-150" dirty="0"/>
              <a:t>DATA130008 Introduction to Artificial Intelligence </a:t>
            </a:r>
            <a:endParaRPr lang="en" altLang="zh-CN" sz="12800" spc="-150" dirty="0"/>
          </a:p>
          <a:p>
            <a:pPr eaLnBrk="1" hangingPunct="1"/>
            <a:endParaRPr kumimoji="1" lang="zh-CN" altLang="en-US" spc="-150" dirty="0"/>
          </a:p>
        </p:txBody>
      </p:sp>
      <p:sp>
        <p:nvSpPr>
          <p:cNvPr id="10243" name="Title 2"/>
          <p:cNvSpPr>
            <a:spLocks noGrp="1"/>
          </p:cNvSpPr>
          <p:nvPr>
            <p:ph type="ctrTitle"/>
          </p:nvPr>
        </p:nvSpPr>
        <p:spPr bwMode="auto">
          <a:xfrm>
            <a:off x="4449766" y="2410694"/>
            <a:ext cx="6951297" cy="10691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kumimoji="1" lang="zh-CN" altLang="en-US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大作业简介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2129743" y="2953067"/>
            <a:ext cx="1568498" cy="4143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sz="2000" b="1" dirty="0">
                <a:solidFill>
                  <a:schemeClr val="bg2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梁敬聪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8240" y="4653280"/>
            <a:ext cx="50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2023 </a:t>
            </a:r>
            <a:r>
              <a:rPr lang="zh-CN" altLang="en-US" sz="30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年 </a:t>
            </a:r>
            <a:r>
              <a:rPr lang="en-US" altLang="zh-CN" sz="30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10 </a:t>
            </a:r>
            <a:r>
              <a:rPr lang="zh-CN" altLang="en-US" sz="30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月 </a:t>
            </a:r>
            <a:r>
              <a:rPr lang="en-US" altLang="zh-CN" sz="30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11 </a:t>
            </a:r>
            <a:r>
              <a:rPr lang="zh-CN" altLang="en-US" sz="30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日</a:t>
            </a:r>
            <a:endParaRPr lang="en-US" sz="3000" b="1" dirty="0"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zh-CN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示例</a:t>
            </a:r>
            <a:endParaRPr lang="en-US" alt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336C8E-FC72-99B8-DE6D-E4D7A79166AA}"/>
              </a:ext>
            </a:extLst>
          </p:cNvPr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Monte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Carlo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树搜索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算法思路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不断探索可能具有较高胜率的状态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通过多次模拟调整已知状态的胜率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迭代步骤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选择（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Selection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）：按已有知识向下走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扩展（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Expansion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）：添加未探索子节点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模拟（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Simulation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）：随机模拟最终回报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反向传播（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Backpropagation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）：将模拟结果（回报）反馈至所有父节点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0672A4-4900-0AA6-9123-18B68E4AE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94" y="2314551"/>
            <a:ext cx="5410989" cy="22288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F609B30-44C1-8EEF-884F-7931E64FA99B}"/>
              </a:ext>
            </a:extLst>
          </p:cNvPr>
          <p:cNvSpPr/>
          <p:nvPr/>
        </p:nvSpPr>
        <p:spPr>
          <a:xfrm>
            <a:off x="0" y="654387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Zhentao Tang, Dongbin Zhao, Kun Shao, and Le Lv.  ADP with MCTS algorithm for Gomoku.  2016 IEEE Symp. Ser. </a:t>
            </a:r>
            <a:r>
              <a:rPr lang="en" altLang="zh-CN" sz="1400" spc="-150" dirty="0" err="1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Comput</a:t>
            </a:r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 </a:t>
            </a:r>
            <a:r>
              <a:rPr lang="en" altLang="zh-CN" sz="1400" spc="-150" dirty="0" err="1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Intell</a:t>
            </a:r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 SSCI 2016, (61273136), 2017. </a:t>
            </a:r>
          </a:p>
        </p:txBody>
      </p:sp>
    </p:spTree>
    <p:extLst>
      <p:ext uri="{BB962C8B-B14F-4D97-AF65-F5344CB8AC3E}">
        <p14:creationId xmlns:p14="http://schemas.microsoft.com/office/powerpoint/2010/main" val="237156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zh-CN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示例</a:t>
            </a:r>
            <a:endParaRPr lang="en-US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9336C8E-FC72-99B8-DE6D-E4D7A79166A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0" y="490538"/>
                <a:ext cx="12192000" cy="6361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1pPr>
                <a:lvl2pPr marL="742950" indent="-28575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2pPr>
                <a:lvl3pPr marL="1143000" indent="-2286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3pPr>
                <a:lvl4pPr marL="1600200" indent="-2286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4pPr>
                <a:lvl5pPr marL="2057400" indent="-2286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9pPr>
              </a:lstStyle>
              <a:p>
                <a:pPr lvl="1" eaLnBrk="1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altLang="zh-CN" sz="32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Monte</a:t>
                </a:r>
                <a:r>
                  <a:rPr lang="zh-CN" altLang="en-US" sz="32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 </a:t>
                </a:r>
                <a:r>
                  <a:rPr lang="en-US" altLang="zh-CN" sz="32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Carlo</a:t>
                </a:r>
                <a:r>
                  <a:rPr lang="zh-CN" altLang="en-US" sz="32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 树搜索</a:t>
                </a:r>
                <a:r>
                  <a:rPr lang="en-US" altLang="zh-CN" sz="32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——</a:t>
                </a:r>
                <a:r>
                  <a:rPr lang="zh-CN" altLang="en-US" sz="32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伪代码</a:t>
                </a:r>
                <a:endParaRPr lang="en-US" altLang="zh-CN" sz="3200" b="1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2" eaLnBrk="1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4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输入初始状态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，输出获胜期望最高的决策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等距更纱黑体 Slab SC" panose="02000509000000000000" pitchFamily="49" charset="-122"/>
                        <a:cs typeface="等距更纱黑体 Slab SC" panose="02000509000000000000" pitchFamily="49" charset="-122"/>
                      </a:rPr>
                      <m:t>𝑎</m:t>
                    </m:r>
                  </m:oMath>
                </a14:m>
                <a:endParaRPr lang="en-US" altLang="zh-CN" sz="24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9336C8E-FC72-99B8-DE6D-E4D7A791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90538"/>
                <a:ext cx="12192000" cy="63611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F609B30-44C1-8EEF-884F-7931E64FA99B}"/>
              </a:ext>
            </a:extLst>
          </p:cNvPr>
          <p:cNvSpPr/>
          <p:nvPr/>
        </p:nvSpPr>
        <p:spPr>
          <a:xfrm>
            <a:off x="0" y="654387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Zhentao Tang, Dongbin Zhao, Kun Shao, and Le Lv.  ADP with MCTS algorithm for Gomoku.  2016 IEEE Symp. Ser. </a:t>
            </a:r>
            <a:r>
              <a:rPr lang="en" altLang="zh-CN" sz="1400" spc="-150" dirty="0" err="1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Comput</a:t>
            </a:r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 </a:t>
            </a:r>
            <a:r>
              <a:rPr lang="en" altLang="zh-CN" sz="1400" spc="-150" dirty="0" err="1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Intell</a:t>
            </a:r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 SSCI 2016, (61273136), 2017.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1CBC3F-454C-2FA5-6F9A-C88A2B1B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95" y="2253940"/>
            <a:ext cx="4020410" cy="32862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B25A78-151B-24D6-4F08-9BECC1BA5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544951" y="2074646"/>
            <a:ext cx="4609254" cy="36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10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zh-CN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示例</a:t>
            </a:r>
            <a:endParaRPr lang="en-US" alt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336C8E-FC72-99B8-DE6D-E4D7A79166AA}"/>
              </a:ext>
            </a:extLst>
          </p:cNvPr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其它可供自由发挥的搜索方法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证明数搜索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威胁空间搜索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遗传算法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18175E-D30A-5335-4526-5BA22DB3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88" y="3847675"/>
            <a:ext cx="4061080" cy="263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82BB66-FB94-3943-2B69-5A1B5ACBF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389" y="619801"/>
            <a:ext cx="4259356" cy="61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评测简介</a:t>
            </a:r>
            <a:endParaRPr lang="en-US" altLang="en-US" sz="32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评测环境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——Kaggle</a:t>
            </a: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第一阶段通过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Kaggle 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网站评测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  <a:hlinkClick r:id="rId3"/>
              </a:rPr>
              <a:t>https://www.kaggle.com/t/1f78e3ba557b47bc960dc15b4f8cf9bc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↑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请</a:t>
            </a:r>
            <a:r>
              <a:rPr lang="zh-CN" altLang="en-US" sz="20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每位同学都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通过该链接报名参加评测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报名需要需要注册 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Kaggle 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账号，登录后点击 </a:t>
            </a:r>
            <a:r>
              <a:rPr lang="en-US" altLang="zh-CN" sz="20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Join Competition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报名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线下组队后由队长在 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Team 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页面向队员发送邀请，队员接受后即完成线上组队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组队后，</a:t>
            </a:r>
            <a:r>
              <a:rPr lang="zh-CN" altLang="en-US" sz="20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队伍名称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需要修改为</a:t>
            </a:r>
            <a:r>
              <a:rPr lang="zh-CN" altLang="en-US" sz="20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任意一名组队同学的学号</a:t>
            </a:r>
            <a:endParaRPr lang="en-US" altLang="zh-CN" sz="20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请在报告中注明队伍名（即学号）以及组队同学用户名对应学号，以便核对</a:t>
            </a:r>
            <a:endParaRPr lang="en-US" altLang="zh-CN" sz="20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第二阶段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/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最终成果评测方式待定</a:t>
            </a:r>
            <a:endParaRPr lang="en-US" altLang="zh-CN" sz="32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5691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评测简介</a:t>
            </a:r>
            <a:endParaRPr lang="en-US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C8D521-3D0B-251D-7E45-2829D82A4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65"/>
            <a:ext cx="12192000" cy="62918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DCD3F9-684A-DBF0-7268-4149643F0A92}"/>
              </a:ext>
            </a:extLst>
          </p:cNvPr>
          <p:cNvSpPr txBox="1">
            <a:spLocks/>
          </p:cNvSpPr>
          <p:nvPr/>
        </p:nvSpPr>
        <p:spPr bwMode="auto">
          <a:xfrm>
            <a:off x="7633982" y="5528345"/>
            <a:ext cx="3306661" cy="65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marL="0" lvl="1" indent="0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←在这里发送组队邀请</a:t>
            </a:r>
            <a:endParaRPr lang="en-US" altLang="zh-CN" sz="24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30B65E-69AD-D78A-13C4-FC3E6D6C08C8}"/>
              </a:ext>
            </a:extLst>
          </p:cNvPr>
          <p:cNvSpPr txBox="1">
            <a:spLocks/>
          </p:cNvSpPr>
          <p:nvPr/>
        </p:nvSpPr>
        <p:spPr bwMode="auto">
          <a:xfrm>
            <a:off x="578840" y="5855515"/>
            <a:ext cx="3231159" cy="65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marL="0" lvl="1" indent="0" algn="r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在这里接受组队邀请→</a:t>
            </a:r>
            <a:endParaRPr lang="en-US" altLang="zh-CN" sz="24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4FE960-5918-4ED7-51EE-9C2576B3651D}"/>
              </a:ext>
            </a:extLst>
          </p:cNvPr>
          <p:cNvSpPr txBox="1">
            <a:spLocks/>
          </p:cNvSpPr>
          <p:nvPr/>
        </p:nvSpPr>
        <p:spPr bwMode="auto">
          <a:xfrm>
            <a:off x="6695813" y="2216092"/>
            <a:ext cx="2649523" cy="65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marL="0" lvl="1" indent="0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←在这里修改队名</a:t>
            </a:r>
            <a:endParaRPr lang="en-US" altLang="zh-CN" sz="24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72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评测简介</a:t>
            </a:r>
            <a:endParaRPr lang="en-US" altLang="en-US" sz="32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评测流程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将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AI 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代码按以下格式保存为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</a:t>
            </a:r>
            <a:r>
              <a:rPr lang="en-US" altLang="zh-CN" sz="2400" b="1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py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文件（保证该函数出现在文件末尾）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marL="1371600" lvl="3" indent="0" eaLnBrk="1" hangingPunct="1">
              <a:spcBef>
                <a:spcPts val="1000"/>
              </a:spcBef>
              <a:buClr>
                <a:schemeClr val="accent1"/>
              </a:buClr>
            </a:pPr>
            <a:r>
              <a:rPr lang="en-US" altLang="zh-CN" sz="2000" i="1" dirty="0">
                <a:solidFill>
                  <a:srgbClr val="7030A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def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en-US" altLang="zh-CN" sz="2000" i="1" dirty="0">
                <a:solidFill>
                  <a:srgbClr val="00B0F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act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(</a:t>
            </a:r>
            <a:r>
              <a:rPr lang="en-US" altLang="zh-CN" sz="2000" i="1" dirty="0">
                <a:solidFill>
                  <a:srgbClr val="C0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observation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, </a:t>
            </a:r>
            <a:r>
              <a:rPr lang="en-US" altLang="zh-CN" sz="2000" i="1" dirty="0">
                <a:solidFill>
                  <a:srgbClr val="C0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configuration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):</a:t>
            </a:r>
          </a:p>
          <a:p>
            <a:pPr marL="1371600" lvl="3" indent="0" eaLnBrk="1" hangingPunct="1">
              <a:spcBef>
                <a:spcPts val="1000"/>
              </a:spcBef>
              <a:buClr>
                <a:schemeClr val="accent1"/>
              </a:buClr>
            </a:pP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   </a:t>
            </a:r>
            <a:r>
              <a:rPr lang="en-US" altLang="zh-CN" sz="2000" i="1" dirty="0">
                <a:solidFill>
                  <a:srgbClr val="00B05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# Your MCTS AI code goes here</a:t>
            </a:r>
          </a:p>
          <a:p>
            <a:pPr marL="1371600" lvl="3" indent="0" eaLnBrk="1" hangingPunct="1">
              <a:spcBef>
                <a:spcPts val="1000"/>
              </a:spcBef>
              <a:buClr>
                <a:schemeClr val="accent1"/>
              </a:buClr>
            </a:pP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   </a:t>
            </a:r>
            <a:r>
              <a:rPr lang="en-US" altLang="zh-CN" sz="2000" i="1" dirty="0">
                <a:solidFill>
                  <a:srgbClr val="00B05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# Remember to return an integer as the move</a:t>
            </a: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例如下面所示的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submission.py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（选择第一个未满的列）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marL="1371600" lvl="3" indent="0" eaLnBrk="1" hangingPunct="1">
              <a:spcBef>
                <a:spcPts val="1000"/>
              </a:spcBef>
              <a:buClr>
                <a:schemeClr val="accent1"/>
              </a:buClr>
            </a:pPr>
            <a:r>
              <a:rPr lang="en-US" altLang="zh-CN" sz="2000" i="1" dirty="0">
                <a:solidFill>
                  <a:srgbClr val="7030A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def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en-US" altLang="zh-CN" sz="2000" i="1" dirty="0">
                <a:solidFill>
                  <a:srgbClr val="00B0F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act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(</a:t>
            </a:r>
            <a:r>
              <a:rPr lang="en-US" altLang="zh-CN" sz="2000" i="1" dirty="0">
                <a:solidFill>
                  <a:srgbClr val="C0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observation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, </a:t>
            </a:r>
            <a:r>
              <a:rPr lang="en-US" altLang="zh-CN" sz="2000" i="1" dirty="0">
                <a:solidFill>
                  <a:srgbClr val="C0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configuration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):</a:t>
            </a:r>
          </a:p>
          <a:p>
            <a:pPr marL="1371600" lvl="3" indent="0" eaLnBrk="1" hangingPunct="1">
              <a:spcBef>
                <a:spcPts val="1000"/>
              </a:spcBef>
              <a:buClr>
                <a:schemeClr val="accent1"/>
              </a:buClr>
            </a:pP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   board = </a:t>
            </a:r>
            <a:r>
              <a:rPr lang="en-US" altLang="zh-CN" sz="2000" i="1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observation.board</a:t>
            </a:r>
            <a:endParaRPr lang="en-US" altLang="zh-CN" sz="2000" i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marL="1371600" lvl="3" indent="0" eaLnBrk="1" hangingPunct="1">
              <a:spcBef>
                <a:spcPts val="1000"/>
              </a:spcBef>
              <a:buClr>
                <a:schemeClr val="accent1"/>
              </a:buClr>
            </a:pP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   columns = </a:t>
            </a:r>
            <a:r>
              <a:rPr lang="en-US" altLang="zh-CN" sz="2000" i="1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configuration.columns</a:t>
            </a:r>
            <a:endParaRPr lang="en-US" altLang="zh-CN" sz="2000" i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marL="1371600" lvl="3" indent="0" eaLnBrk="1" hangingPunct="1">
              <a:spcBef>
                <a:spcPts val="1000"/>
              </a:spcBef>
              <a:buClr>
                <a:schemeClr val="accent1"/>
              </a:buClr>
            </a:pP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   </a:t>
            </a:r>
            <a:r>
              <a:rPr lang="en-US" altLang="zh-CN" sz="2000" i="1" dirty="0">
                <a:solidFill>
                  <a:srgbClr val="7030A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return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[c </a:t>
            </a:r>
            <a:r>
              <a:rPr lang="en-US" altLang="zh-CN" sz="2000" i="1" dirty="0">
                <a:solidFill>
                  <a:srgbClr val="7030A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for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c </a:t>
            </a:r>
            <a:r>
              <a:rPr lang="en-US" altLang="zh-CN" sz="2000" i="1" dirty="0">
                <a:solidFill>
                  <a:srgbClr val="7030A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in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en-US" altLang="zh-CN" sz="2000" i="1" dirty="0">
                <a:solidFill>
                  <a:srgbClr val="C0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range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(columns) </a:t>
            </a:r>
            <a:r>
              <a:rPr lang="en-US" altLang="zh-CN" sz="2000" i="1" dirty="0">
                <a:solidFill>
                  <a:srgbClr val="7030A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if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board[c] == </a:t>
            </a:r>
            <a:r>
              <a:rPr lang="en-US" altLang="zh-CN" sz="2000" i="1" dirty="0">
                <a:solidFill>
                  <a:srgbClr val="C0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0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][</a:t>
            </a:r>
            <a:r>
              <a:rPr lang="en-US" altLang="zh-CN" sz="2000" i="1" dirty="0">
                <a:solidFill>
                  <a:srgbClr val="C0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0</a:t>
            </a:r>
            <a:r>
              <a:rPr lang="en-US" altLang="zh-CN" sz="2000" i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]</a:t>
            </a: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在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Kaggle 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的比赛网站上提交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</a:t>
            </a:r>
            <a:r>
              <a:rPr lang="en-US" altLang="zh-CN" sz="2400" b="1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py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2174717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评测简介</a:t>
            </a:r>
            <a:endParaRPr lang="en-US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D14EBE-42F8-3395-CE89-AA1368CC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65"/>
            <a:ext cx="12192000" cy="62918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7BAC8F-B7BA-3B0B-3C26-735AD5AD8245}"/>
              </a:ext>
            </a:extLst>
          </p:cNvPr>
          <p:cNvSpPr txBox="1">
            <a:spLocks/>
          </p:cNvSpPr>
          <p:nvPr/>
        </p:nvSpPr>
        <p:spPr bwMode="auto">
          <a:xfrm>
            <a:off x="9295003" y="1736521"/>
            <a:ext cx="2097247" cy="65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marL="0" lvl="1" indent="0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←在这里提交</a:t>
            </a:r>
            <a:endParaRPr lang="en-US" altLang="zh-CN" sz="24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020452-634E-5965-E3F9-F00119790634}"/>
              </a:ext>
            </a:extLst>
          </p:cNvPr>
          <p:cNvSpPr txBox="1"/>
          <p:nvPr/>
        </p:nvSpPr>
        <p:spPr>
          <a:xfrm>
            <a:off x="6258187" y="5345607"/>
            <a:ext cx="522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 eaLnBrk="1" hangingPunct="1">
              <a:spcBef>
                <a:spcPts val="1000"/>
              </a:spcBef>
              <a:buClr>
                <a:schemeClr val="accent1"/>
              </a:buClr>
            </a:pPr>
            <a:r>
              <a:rPr lang="en-US" altLang="zh-CN" sz="18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  <a:hlinkClick r:id="rId4"/>
              </a:rPr>
              <a:t>https://www.kaggle.com/c/sds-ai-connect-four</a:t>
            </a:r>
            <a:endParaRPr lang="en-US" altLang="zh-CN" sz="18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803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评测简介</a:t>
            </a:r>
            <a:endParaRPr lang="en-US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 bwMode="auto">
              <a:xfrm>
                <a:off x="0" y="490538"/>
                <a:ext cx="12192000" cy="6361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1pPr>
                <a:lvl2pPr marL="742950" indent="-28575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2pPr>
                <a:lvl3pPr marL="1143000" indent="-2286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3pPr>
                <a:lvl4pPr marL="1600200" indent="-2286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4pPr>
                <a:lvl5pPr marL="2057400" indent="-2286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9pPr>
              </a:lstStyle>
              <a:p>
                <a:pPr lvl="1" eaLnBrk="1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32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评测流程（续）</a:t>
                </a:r>
                <a:endParaRPr lang="en-US" altLang="zh-CN" sz="3200" b="1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2" eaLnBrk="1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由 </a:t>
                </a:r>
                <a:r>
                  <a:rPr lang="en-US" altLang="zh-CN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Kaggle </a:t>
                </a:r>
                <a:r>
                  <a:rPr lang="zh-CN" altLang="en-US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评测提交的 </a:t>
                </a:r>
                <a:r>
                  <a:rPr lang="en-US" altLang="zh-CN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AI</a:t>
                </a:r>
                <a:r>
                  <a:rPr lang="zh-CN" altLang="en-US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，通过高斯分布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等距更纱黑体 Slab SC" panose="02000509000000000000" pitchFamily="49" charset="-122"/>
                        <a:cs typeface="等距更纱黑体 Slab SC" panose="02000509000000000000" pitchFamily="49" charset="-122"/>
                      </a:rPr>
                      <m:t>𝓝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  <m:t>𝝁</m:t>
                        </m:r>
                        <m:r>
                          <a:rPr lang="en-US" altLang="zh-CN" sz="2400" b="1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ea typeface="等距更纱黑体 Slab SC" panose="02000509000000000000" pitchFamily="49" charset="-122"/>
                                <a:cs typeface="等距更纱黑体 Slab SC" panose="02000509000000000000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ea typeface="等距更纱黑体 Slab SC" panose="02000509000000000000" pitchFamily="49" charset="-122"/>
                                <a:cs typeface="等距更纱黑体 Slab SC" panose="02000509000000000000" pitchFamily="49" charset="-122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ea typeface="等距更纱黑体 Slab SC" panose="02000509000000000000" pitchFamily="49" charset="-122"/>
                                <a:cs typeface="等距更纱黑体 Slab SC" panose="02000509000000000000" pitchFamily="49" charset="-12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 </a:t>
                </a:r>
                <a:r>
                  <a:rPr lang="zh-CN" altLang="en-US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建模能力分</a:t>
                </a:r>
                <a:endParaRPr lang="en-US" altLang="zh-CN" sz="2400" b="1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通过验证游戏检查文件是否有效</a:t>
                </a:r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将 </a:t>
                </a:r>
                <a:r>
                  <a:rPr lang="en-US" altLang="zh-CN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AI </a:t>
                </a: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加入竞技场，赋予初始能力分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等距更纱黑体 Slab SC" panose="02000509000000000000" pitchFamily="49" charset="-122"/>
                        <a:cs typeface="等距更纱黑体 Slab SC" panose="02000509000000000000" pitchFamily="49" charset="-122"/>
                      </a:rPr>
                      <m:t>=600</m:t>
                    </m:r>
                  </m:oMath>
                </a14:m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挑选分数相近的其它 </a:t>
                </a:r>
                <a:r>
                  <a:rPr lang="en-US" altLang="zh-CN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AI </a:t>
                </a: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捉对厮杀，每天重复多次</a:t>
                </a:r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胜者加分，败者扣分，打平则低分者加分，高分者扣分</a:t>
                </a:r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多次比赛后，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等距更纱黑体 Slab SC" panose="02000509000000000000" pitchFamily="49" charset="-122"/>
                            <a:cs typeface="等距更纱黑体 Slab SC" panose="02000509000000000000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 </a:t>
                </a: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逐渐下降，能力分趋于稳定</a:t>
                </a:r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2" eaLnBrk="1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第一阶段结束后，取队伍提交 </a:t>
                </a:r>
                <a:r>
                  <a:rPr lang="en-US" altLang="zh-CN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AI </a:t>
                </a:r>
                <a:r>
                  <a:rPr lang="zh-CN" altLang="en-US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中分数最高者，与 </a:t>
                </a:r>
                <a:r>
                  <a:rPr lang="en-US" altLang="zh-CN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baseline </a:t>
                </a:r>
                <a:r>
                  <a:rPr lang="zh-CN" altLang="en-US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单独较量</a:t>
                </a:r>
                <a:endParaRPr lang="en-US" altLang="zh-CN" sz="2400" b="1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击败 </a:t>
                </a:r>
                <a:r>
                  <a:rPr lang="en-US" altLang="zh-CN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baseline </a:t>
                </a: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即可获得评测分</a:t>
                </a:r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90538"/>
                <a:ext cx="12192000" cy="63611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8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参考资料</a:t>
            </a:r>
            <a:endParaRPr lang="en-US" altLang="en-US" sz="32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四子棋公开比赛（</a:t>
            </a:r>
            <a:r>
              <a:rPr lang="en-US" altLang="zh-CN" sz="3200" b="1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Connext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X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  <a:hlinkClick r:id="rId3"/>
              </a:rPr>
              <a:t>https://www.kaggle.com/c/connectx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3200" b="1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kaggle_environments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一个可以本地评测 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AI 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的程序包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四子棋（</a:t>
            </a:r>
            <a:r>
              <a:rPr lang="en-US" altLang="zh-CN" sz="2400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connectx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）提供两个预设 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AI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（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random/</a:t>
            </a:r>
            <a:r>
              <a:rPr lang="en-US" altLang="zh-CN" sz="2400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negamax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上手教程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  <a:hlinkClick r:id="rId4"/>
              </a:rPr>
              <a:t>https://www.kaggle.com/ajeffries/connectx-getting-started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即 </a:t>
            </a:r>
            <a:r>
              <a:rPr lang="en-US" altLang="zh-CN" sz="2400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connectx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-getting-</a:t>
            </a:r>
            <a:r>
              <a:rPr lang="en-US" altLang="zh-CN" sz="2400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started.ipynb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，已上传至学习通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温馨提示</a:t>
            </a:r>
            <a:endParaRPr lang="en-US" altLang="en-US" sz="32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第一阶段只能使用 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算法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必须使用 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Python 3</a:t>
            </a: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第一阶段只能提交 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</a:t>
            </a:r>
            <a:r>
              <a:rPr lang="en-US" altLang="zh-CN" sz="3200" b="1" dirty="0" err="1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py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文件，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提交的文件大小不得超过 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100M</a:t>
            </a: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每队每天可以提交 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2 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次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抄袭者一律零分处理！</a:t>
            </a:r>
            <a:endParaRPr lang="en-US" altLang="zh-CN" sz="2400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54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大作业简介</a:t>
            </a:r>
            <a:endParaRPr lang="en-US" altLang="en-US" sz="3200" b="1" dirty="0"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小组完成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建议 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2-3 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人一组，至多 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3 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人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有问题可联系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梁敬聪：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jcliang22@m.fudan.edu.cn</a:t>
            </a: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张辛农：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xnzhang23@m.fudan</a:t>
            </a:r>
            <a:r>
              <a:rPr lang="en-US" altLang="zh-CN" sz="240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.edu.cn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663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大作业简介</a:t>
            </a:r>
            <a:endParaRPr lang="en-US" altLang="en-US" sz="32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第一阶段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——MCTS</a:t>
            </a: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使用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Monte Carlo 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树搜索（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算法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实现四子棋 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AI</a:t>
            </a: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第二阶段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——RL</a:t>
            </a: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使用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强化学习（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RL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算法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提供多种游戏，自由选择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最终成果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——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自由发挥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在第二阶段基础上，继续升级 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69669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大作业简介</a:t>
            </a:r>
            <a:endParaRPr lang="en-US" altLang="en-US" sz="32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重要时间节点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10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月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11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日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12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：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00——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第一阶段（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）开始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   28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日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24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：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00——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第一阶段</a:t>
            </a: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报告提交</a:t>
            </a:r>
            <a:endParaRPr lang="en-US" altLang="zh-CN" sz="24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11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月 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8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日 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12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：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00——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第二阶段（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RL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）开始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   26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日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24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：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00——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第二阶段</a:t>
            </a: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报告提交</a:t>
            </a:r>
            <a:endParaRPr lang="en-US" altLang="zh-CN" sz="24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12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月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6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日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13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：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30——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最终成果</a:t>
            </a: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分组汇报</a:t>
            </a:r>
            <a:endParaRPr lang="en-US" altLang="zh-CN" sz="24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   10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日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18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：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00——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所有</a:t>
            </a: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评测系统截止</a:t>
            </a:r>
            <a:endParaRPr lang="en-US" altLang="zh-CN" sz="24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        24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：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00——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最终成果</a:t>
            </a: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报告提交</a:t>
            </a:r>
            <a:endParaRPr lang="en-US" altLang="zh-CN" sz="24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25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四子棋简介</a:t>
            </a:r>
            <a:endParaRPr lang="en-US" alt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336C8E-FC72-99B8-DE6D-E4D7A79166AA}"/>
              </a:ext>
            </a:extLst>
          </p:cNvPr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经典游戏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——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四子棋（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Connect Four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两名玩家在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 7×6 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的棋盘上轮流行动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每次选择未满的一列落子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棋子会下落到该列棋子的顶部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率先完成四连（行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/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列</a:t>
            </a:r>
            <a:r>
              <a:rPr lang="en-US" altLang="zh-CN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/</a:t>
            </a: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对角线）者获胜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如果所有列都填满，则双方战平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已有完美着法，先手必胜（非图示）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完美着法需要大量时间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/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空间计算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用小巧的 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逼近完美着法！</a:t>
            </a:r>
            <a:endParaRPr lang="en-US" altLang="zh-CN" sz="2000" b="1" dirty="0">
              <a:solidFill>
                <a:srgbClr val="FF000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30644D-F463-45F7-1CCF-64A6F88F1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98"/>
          <a:stretch/>
        </p:blipFill>
        <p:spPr>
          <a:xfrm>
            <a:off x="7056539" y="1772142"/>
            <a:ext cx="4724400" cy="37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四子棋简介</a:t>
            </a:r>
            <a:endParaRPr lang="en-US" alt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336C8E-FC72-99B8-DE6D-E4D7A79166AA}"/>
              </a:ext>
            </a:extLst>
          </p:cNvPr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AI 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输入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棋盘形势（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observation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每个格子的状态（空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/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先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/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后）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本局是先手或后手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游戏设置（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configuration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棋盘尺寸（列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/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行，例如 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7 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列 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6 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行）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获胜要求（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X 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连，例如 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X=4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思考限制（每步限时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/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超时余量</a:t>
            </a:r>
            <a:r>
              <a:rPr lang="en-US" altLang="zh-CN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/……</a:t>
            </a: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）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AI 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输出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在哪一列落子（列的编号）</a:t>
            </a:r>
            <a:endParaRPr lang="en-US" altLang="zh-CN" sz="24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A507A2-B5A6-C2C7-DF47-2B1CF5383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98"/>
          <a:stretch/>
        </p:blipFill>
        <p:spPr>
          <a:xfrm>
            <a:off x="7047014" y="1772142"/>
            <a:ext cx="4733925" cy="37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2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zh-CN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示例</a:t>
            </a:r>
            <a:endParaRPr lang="en-US" alt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336C8E-FC72-99B8-DE6D-E4D7A79166AA}"/>
              </a:ext>
            </a:extLst>
          </p:cNvPr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如何使用 </a:t>
            </a:r>
            <a:r>
              <a:rPr lang="en-US" altLang="zh-CN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下四子棋？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示例：用 </a:t>
            </a:r>
            <a:r>
              <a:rPr lang="en-US" altLang="zh-CN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下五子棋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自由规则（无禁手等限制）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输入与四子棋相同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输出落子位置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四子棋版本留给大家思考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BAB0712-4F2B-BC4E-CEB6-BBC2757A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068" y="1668282"/>
            <a:ext cx="4013651" cy="40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19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zh-CN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示例</a:t>
            </a:r>
            <a:endParaRPr lang="en-US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9336C8E-FC72-99B8-DE6D-E4D7A79166A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0" y="490538"/>
                <a:ext cx="12192000" cy="6361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1pPr>
                <a:lvl2pPr marL="742950" indent="-28575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2pPr>
                <a:lvl3pPr marL="1143000" indent="-2286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3pPr>
                <a:lvl4pPr marL="1600200" indent="-2286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4pPr>
                <a:lvl5pPr marL="2057400" indent="-228600" defTabSz="457200"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SimSun" charset="-122"/>
                  </a:defRPr>
                </a:lvl9pPr>
              </a:lstStyle>
              <a:p>
                <a:pPr lvl="1" eaLnBrk="1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32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棋局表示</a:t>
                </a:r>
                <a:endParaRPr lang="en-US" altLang="zh-CN" sz="3200" b="1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2" eaLnBrk="1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基础信息</a:t>
                </a:r>
                <a:endParaRPr lang="en-US" altLang="zh-CN" sz="2400" b="1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每个格子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等距更纱黑体 Slab SC" panose="02000509000000000000" pitchFamily="49" charset="-122"/>
                        <a:cs typeface="等距更纱黑体 Slab SC" panose="02000509000000000000" pitchFamily="49" charset="-122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等距更纱黑体 Slab SC" panose="02000509000000000000" pitchFamily="49" charset="-122"/>
                        <a:cs typeface="等距更纱黑体 Slab SC" panose="02000509000000000000" pitchFamily="49" charset="-122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等距更纱黑体 Slab SC" panose="02000509000000000000" pitchFamily="49" charset="-122"/>
                        <a:cs typeface="等距更纱黑体 Slab SC" panose="02000509000000000000" pitchFamily="49" charset="-122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等距更纱黑体 Slab SC" panose="02000509000000000000" pitchFamily="49" charset="-122"/>
                        <a:cs typeface="等距更纱黑体 Slab SC" panose="02000509000000000000" pitchFamily="49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等距更纱黑体 Slab SC" panose="02000509000000000000" pitchFamily="49" charset="-122"/>
                        <a:cs typeface="等距更纱黑体 Slab SC" panose="02000509000000000000" pitchFamily="49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 的状态（空</a:t>
                </a:r>
                <a:r>
                  <a:rPr lang="en-US" altLang="zh-CN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/</a:t>
                </a: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先</a:t>
                </a:r>
                <a:r>
                  <a:rPr lang="en-US" altLang="zh-CN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/</a:t>
                </a: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后）</a:t>
                </a:r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本局是先手或后手</a:t>
                </a:r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2" eaLnBrk="1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400" b="1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高级信息：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棋子模式</a:t>
                </a:r>
                <a:endParaRPr lang="en-US" altLang="zh-CN" sz="2400" b="1" dirty="0">
                  <a:solidFill>
                    <a:srgbClr val="FF000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人工设计</a:t>
                </a:r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zh-CN" altLang="en-US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机器学习</a:t>
                </a:r>
                <a:endParaRPr lang="en-US" altLang="zh-CN" sz="2000" dirty="0">
                  <a:solidFill>
                    <a:srgbClr val="40404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endParaRPr>
              </a:p>
              <a:p>
                <a:pPr lvl="3" eaLnBrk="1" hangingPunct="1">
                  <a:spcBef>
                    <a:spcPts val="1000"/>
                  </a:spcBef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altLang="zh-CN" sz="2000" dirty="0">
                    <a:solidFill>
                      <a:srgbClr val="404040"/>
                    </a:solidFill>
                    <a:latin typeface="等距更纱黑体 Slab SC" panose="02000509000000000000" pitchFamily="49" charset="-122"/>
                    <a:ea typeface="等距更纱黑体 Slab SC" panose="02000509000000000000" pitchFamily="49" charset="-122"/>
                    <a:cs typeface="等距更纱黑体 Slab SC" panose="02000509000000000000" pitchFamily="49" charset="-122"/>
                  </a:rPr>
                  <a:t>……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9336C8E-FC72-99B8-DE6D-E4D7A791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90538"/>
                <a:ext cx="12192000" cy="63611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3ECD5131-A619-2905-6E12-A0AE834E36A3}"/>
              </a:ext>
            </a:extLst>
          </p:cNvPr>
          <p:cNvSpPr/>
          <p:nvPr/>
        </p:nvSpPr>
        <p:spPr>
          <a:xfrm>
            <a:off x="0" y="6543873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Zhentao Tang, Dongbin Zhao, Kun Shao, and Le Lv.  ADP with MCTS algorithm for Gomoku.  2016 IEEE Symp. Ser. </a:t>
            </a:r>
            <a:r>
              <a:rPr lang="en" altLang="zh-CN" sz="1400" spc="-150" dirty="0" err="1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Comput</a:t>
            </a:r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 </a:t>
            </a:r>
            <a:r>
              <a:rPr lang="en" altLang="zh-CN" sz="1400" spc="-150" dirty="0" err="1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Intell</a:t>
            </a:r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. SSCI 2016, (61273136), 2017.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DB5B1D-ED67-3A18-5D05-5AA29927D826}"/>
              </a:ext>
            </a:extLst>
          </p:cNvPr>
          <p:cNvSpPr/>
          <p:nvPr/>
        </p:nvSpPr>
        <p:spPr>
          <a:xfrm>
            <a:off x="0" y="6235744"/>
            <a:ext cx="1219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spc="-150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Dongbin Zhao, Zhen Zhang, and Yujie Dai.  Self-teaching adaptive dynamic programming for Gomoku.  Neurocomputing, 78(1):23–29, 2012.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2EE497-F685-1820-5570-AF9EF402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575" y="4108542"/>
            <a:ext cx="4376441" cy="13644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E5490C-FAB4-E4BB-ED30-E80426A3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884" y="806189"/>
            <a:ext cx="3281821" cy="32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5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 bwMode="auto">
          <a:xfrm>
            <a:off x="0" y="-16799"/>
            <a:ext cx="12192000" cy="484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zh-CN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MCTS </a:t>
            </a:r>
            <a:r>
              <a:rPr lang="zh-CN" altLang="en-US" sz="3200" b="1" dirty="0"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示例</a:t>
            </a:r>
            <a:endParaRPr lang="en-US" altLang="en-US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336C8E-FC72-99B8-DE6D-E4D7A79166AA}"/>
              </a:ext>
            </a:extLst>
          </p:cNvPr>
          <p:cNvSpPr txBox="1">
            <a:spLocks/>
          </p:cNvSpPr>
          <p:nvPr/>
        </p:nvSpPr>
        <p:spPr bwMode="auto">
          <a:xfrm>
            <a:off x="0" y="490538"/>
            <a:ext cx="12192000" cy="636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SimSun" charset="-122"/>
              </a:defRPr>
            </a:lvl9pPr>
          </a:lstStyle>
          <a:p>
            <a:pPr lvl="1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32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搜索树</a:t>
            </a:r>
            <a:endParaRPr lang="en-US" altLang="zh-CN" sz="32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节点：棋局状态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边：落子决策（本方或对方）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2" ea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400" b="1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目标：确定下一步决策</a:t>
            </a:r>
            <a:endParaRPr lang="en-US" altLang="zh-CN" sz="2400" b="1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尽量使本方必胜或获胜概率高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尽量避免必败或获胜概率降低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  <a:p>
            <a:pPr lvl="3" eaLnBrk="1" hangingPunct="1"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zh-CN" altLang="en-US" sz="2000" dirty="0">
                <a:solidFill>
                  <a:srgbClr val="40404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rPr>
              <a:t>注意每一步决策的行动方！</a:t>
            </a:r>
            <a:endParaRPr lang="en-US" altLang="zh-CN" sz="2000" dirty="0">
              <a:solidFill>
                <a:srgbClr val="404040"/>
              </a:solidFill>
              <a:latin typeface="等距更纱黑体 Slab SC" panose="02000509000000000000" pitchFamily="49" charset="-122"/>
              <a:ea typeface="等距更纱黑体 Slab SC" panose="02000509000000000000" pitchFamily="49" charset="-122"/>
              <a:cs typeface="等距更纱黑体 Slab SC" panose="02000509000000000000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8314F3-2C4F-49DD-609E-3281A69A5B71}"/>
              </a:ext>
            </a:extLst>
          </p:cNvPr>
          <p:cNvGrpSpPr/>
          <p:nvPr/>
        </p:nvGrpSpPr>
        <p:grpSpPr>
          <a:xfrm>
            <a:off x="5174525" y="490538"/>
            <a:ext cx="6943143" cy="6324759"/>
            <a:chOff x="5141313" y="510093"/>
            <a:chExt cx="7050687" cy="634791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E861DF-05AD-DFF8-0420-D55051D9F2AD}"/>
                </a:ext>
              </a:extLst>
            </p:cNvPr>
            <p:cNvSpPr txBox="1"/>
            <p:nvPr/>
          </p:nvSpPr>
          <p:spPr>
            <a:xfrm>
              <a:off x="10637491" y="6135047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0F305B2-6D9E-1249-B762-D813A10B15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12000" y="5778006"/>
              <a:ext cx="1080000" cy="1080001"/>
              <a:chOff x="5932595" y="863497"/>
              <a:chExt cx="4140000" cy="4140000"/>
            </a:xfrm>
          </p:grpSpPr>
          <p:pic>
            <p:nvPicPr>
              <p:cNvPr id="14414" name="图片 14413">
                <a:extLst>
                  <a:ext uri="{FF2B5EF4-FFF2-40B4-BE49-F238E27FC236}">
                    <a16:creationId xmlns:a16="http://schemas.microsoft.com/office/drawing/2014/main" id="{A011EFC4-5E83-31DD-B610-7A9F00FB6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2595" y="863497"/>
                <a:ext cx="4140000" cy="4140000"/>
              </a:xfrm>
              <a:prstGeom prst="rect">
                <a:avLst/>
              </a:prstGeom>
            </p:spPr>
          </p:pic>
          <p:sp>
            <p:nvSpPr>
              <p:cNvPr id="14415" name="椭圆 14414">
                <a:extLst>
                  <a:ext uri="{FF2B5EF4-FFF2-40B4-BE49-F238E27FC236}">
                    <a16:creationId xmlns:a16="http://schemas.microsoft.com/office/drawing/2014/main" id="{6164C242-ECCD-869B-6F16-12C96C5DB1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32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16" name="椭圆 14415">
                <a:extLst>
                  <a:ext uri="{FF2B5EF4-FFF2-40B4-BE49-F238E27FC236}">
                    <a16:creationId xmlns:a16="http://schemas.microsoft.com/office/drawing/2014/main" id="{435AEA27-308F-401B-FEA0-8A3561674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92351" y="2287279"/>
                <a:ext cx="223279" cy="223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17" name="椭圆 14416">
                <a:extLst>
                  <a:ext uri="{FF2B5EF4-FFF2-40B4-BE49-F238E27FC236}">
                    <a16:creationId xmlns:a16="http://schemas.microsoft.com/office/drawing/2014/main" id="{1043DF3C-AF03-C9C4-42CA-0F58A83059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4" y="2555145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18" name="椭圆 14417">
                <a:extLst>
                  <a:ext uri="{FF2B5EF4-FFF2-40B4-BE49-F238E27FC236}">
                    <a16:creationId xmlns:a16="http://schemas.microsoft.com/office/drawing/2014/main" id="{D2DEDE3B-BD27-37D0-39C2-B787891BE0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630183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19" name="椭圆 14418">
                <a:extLst>
                  <a:ext uri="{FF2B5EF4-FFF2-40B4-BE49-F238E27FC236}">
                    <a16:creationId xmlns:a16="http://schemas.microsoft.com/office/drawing/2014/main" id="{38261404-FFC3-4729-0C81-9398F055CE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3148" y="2824944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20" name="椭圆 14419">
                <a:extLst>
                  <a:ext uri="{FF2B5EF4-FFF2-40B4-BE49-F238E27FC236}">
                    <a16:creationId xmlns:a16="http://schemas.microsoft.com/office/drawing/2014/main" id="{6A21DEE5-1EAD-06E4-4FAE-A5A71F4751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21" name="椭圆 14420">
                <a:extLst>
                  <a:ext uri="{FF2B5EF4-FFF2-40B4-BE49-F238E27FC236}">
                    <a16:creationId xmlns:a16="http://schemas.microsoft.com/office/drawing/2014/main" id="{9E774310-D89C-546D-BCE3-80343A35F8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9850" y="389478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22" name="椭圆 14421">
                <a:extLst>
                  <a:ext uri="{FF2B5EF4-FFF2-40B4-BE49-F238E27FC236}">
                    <a16:creationId xmlns:a16="http://schemas.microsoft.com/office/drawing/2014/main" id="{3BCEE7DD-58F2-DAEB-7FE0-271BD0AC21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23" name="椭圆 14422">
                <a:extLst>
                  <a:ext uri="{FF2B5EF4-FFF2-40B4-BE49-F238E27FC236}">
                    <a16:creationId xmlns:a16="http://schemas.microsoft.com/office/drawing/2014/main" id="{A534CB8A-10E4-5E5E-33D6-0E25F6BF78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3" y="3091085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24" name="椭圆 14423">
                <a:extLst>
                  <a:ext uri="{FF2B5EF4-FFF2-40B4-BE49-F238E27FC236}">
                    <a16:creationId xmlns:a16="http://schemas.microsoft.com/office/drawing/2014/main" id="{A02756CA-033F-3E30-BDA2-F6FF25AF5F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59651" y="3630183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25" name="椭圆 14424">
                <a:extLst>
                  <a:ext uri="{FF2B5EF4-FFF2-40B4-BE49-F238E27FC236}">
                    <a16:creationId xmlns:a16="http://schemas.microsoft.com/office/drawing/2014/main" id="{8FC9C803-A10F-767F-C9F8-DAB1367F8B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335884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26" name="椭圆 14425">
                <a:extLst>
                  <a:ext uri="{FF2B5EF4-FFF2-40B4-BE49-F238E27FC236}">
                    <a16:creationId xmlns:a16="http://schemas.microsoft.com/office/drawing/2014/main" id="{198D9D29-80FA-3905-5D70-FD4C40606E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5119" y="2824944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27" name="椭圆 14426">
                <a:extLst>
                  <a:ext uri="{FF2B5EF4-FFF2-40B4-BE49-F238E27FC236}">
                    <a16:creationId xmlns:a16="http://schemas.microsoft.com/office/drawing/2014/main" id="{59C8D427-7157-EAB6-8519-3BA76638DB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4271" y="2287279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356FC5E-BC5A-5C7B-DC91-E82BAEECEB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49602" y="5778006"/>
              <a:ext cx="1080000" cy="1080001"/>
              <a:chOff x="5932595" y="863497"/>
              <a:chExt cx="4140000" cy="4140000"/>
            </a:xfrm>
          </p:grpSpPr>
          <p:pic>
            <p:nvPicPr>
              <p:cNvPr id="14400" name="图片 14399">
                <a:extLst>
                  <a:ext uri="{FF2B5EF4-FFF2-40B4-BE49-F238E27FC236}">
                    <a16:creationId xmlns:a16="http://schemas.microsoft.com/office/drawing/2014/main" id="{4DB7A583-7576-681E-A80F-CB2A727EE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2595" y="863497"/>
                <a:ext cx="4140000" cy="4140000"/>
              </a:xfrm>
              <a:prstGeom prst="rect">
                <a:avLst/>
              </a:prstGeom>
            </p:spPr>
          </p:pic>
          <p:sp>
            <p:nvSpPr>
              <p:cNvPr id="14401" name="椭圆 14400">
                <a:extLst>
                  <a:ext uri="{FF2B5EF4-FFF2-40B4-BE49-F238E27FC236}">
                    <a16:creationId xmlns:a16="http://schemas.microsoft.com/office/drawing/2014/main" id="{55433D07-9D5D-4AAB-45E7-D97733440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32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02" name="椭圆 14401">
                <a:extLst>
                  <a:ext uri="{FF2B5EF4-FFF2-40B4-BE49-F238E27FC236}">
                    <a16:creationId xmlns:a16="http://schemas.microsoft.com/office/drawing/2014/main" id="{1B09153F-940C-5488-FBBC-883C1EBC81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018447"/>
                <a:ext cx="223279" cy="223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03" name="椭圆 14402">
                <a:extLst>
                  <a:ext uri="{FF2B5EF4-FFF2-40B4-BE49-F238E27FC236}">
                    <a16:creationId xmlns:a16="http://schemas.microsoft.com/office/drawing/2014/main" id="{2E2A7761-1EF7-3044-9C8C-5B404F53C5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4" y="2555145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04" name="椭圆 14403">
                <a:extLst>
                  <a:ext uri="{FF2B5EF4-FFF2-40B4-BE49-F238E27FC236}">
                    <a16:creationId xmlns:a16="http://schemas.microsoft.com/office/drawing/2014/main" id="{7B8F5DC7-DBE2-0F1E-43BA-5E3F0533C1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630183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05" name="椭圆 14404">
                <a:extLst>
                  <a:ext uri="{FF2B5EF4-FFF2-40B4-BE49-F238E27FC236}">
                    <a16:creationId xmlns:a16="http://schemas.microsoft.com/office/drawing/2014/main" id="{224C9046-A98D-D049-2B6D-2692B6F589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3148" y="2824944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06" name="椭圆 14405">
                <a:extLst>
                  <a:ext uri="{FF2B5EF4-FFF2-40B4-BE49-F238E27FC236}">
                    <a16:creationId xmlns:a16="http://schemas.microsoft.com/office/drawing/2014/main" id="{390F18C0-D5D8-6F39-8399-A732DB8CA0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07" name="椭圆 14406">
                <a:extLst>
                  <a:ext uri="{FF2B5EF4-FFF2-40B4-BE49-F238E27FC236}">
                    <a16:creationId xmlns:a16="http://schemas.microsoft.com/office/drawing/2014/main" id="{454D977E-538A-03C2-C789-FFA180D260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9850" y="389478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08" name="椭圆 14407">
                <a:extLst>
                  <a:ext uri="{FF2B5EF4-FFF2-40B4-BE49-F238E27FC236}">
                    <a16:creationId xmlns:a16="http://schemas.microsoft.com/office/drawing/2014/main" id="{54C69BA4-7E3B-922F-3A9C-EBB48D3D18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09" name="椭圆 14408">
                <a:extLst>
                  <a:ext uri="{FF2B5EF4-FFF2-40B4-BE49-F238E27FC236}">
                    <a16:creationId xmlns:a16="http://schemas.microsoft.com/office/drawing/2014/main" id="{1C007F7B-3DAF-104A-234C-B4D22F6D8C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3" y="3091085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10" name="椭圆 14409">
                <a:extLst>
                  <a:ext uri="{FF2B5EF4-FFF2-40B4-BE49-F238E27FC236}">
                    <a16:creationId xmlns:a16="http://schemas.microsoft.com/office/drawing/2014/main" id="{B187A151-53B6-05AB-4099-C10782885B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59651" y="3630183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11" name="椭圆 14410">
                <a:extLst>
                  <a:ext uri="{FF2B5EF4-FFF2-40B4-BE49-F238E27FC236}">
                    <a16:creationId xmlns:a16="http://schemas.microsoft.com/office/drawing/2014/main" id="{4B4547A6-E117-71AF-87E2-3710BE1D65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335884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12" name="椭圆 14411">
                <a:extLst>
                  <a:ext uri="{FF2B5EF4-FFF2-40B4-BE49-F238E27FC236}">
                    <a16:creationId xmlns:a16="http://schemas.microsoft.com/office/drawing/2014/main" id="{A2D6EC43-C61B-4219-C15D-552D49EEE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5119" y="2824944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413" name="椭圆 14412">
                <a:extLst>
                  <a:ext uri="{FF2B5EF4-FFF2-40B4-BE49-F238E27FC236}">
                    <a16:creationId xmlns:a16="http://schemas.microsoft.com/office/drawing/2014/main" id="{EB9B0CE9-F36F-6D29-EB93-3251E3632D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4271" y="2287279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FAE3060-3C07-51E0-4170-096DEAD960D1}"/>
                </a:ext>
              </a:extLst>
            </p:cNvPr>
            <p:cNvSpPr txBox="1"/>
            <p:nvPr/>
          </p:nvSpPr>
          <p:spPr>
            <a:xfrm>
              <a:off x="8973208" y="6137523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71E5675-C23C-BD90-DED5-E11DDB45AE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87204" y="5778006"/>
              <a:ext cx="1080000" cy="1080001"/>
              <a:chOff x="5932595" y="863497"/>
              <a:chExt cx="4140000" cy="4140000"/>
            </a:xfrm>
          </p:grpSpPr>
          <p:pic>
            <p:nvPicPr>
              <p:cNvPr id="14386" name="图片 14385">
                <a:extLst>
                  <a:ext uri="{FF2B5EF4-FFF2-40B4-BE49-F238E27FC236}">
                    <a16:creationId xmlns:a16="http://schemas.microsoft.com/office/drawing/2014/main" id="{CE77E9B0-BB9E-11E1-4FA4-4C0E6CD3D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2595" y="863497"/>
                <a:ext cx="4140000" cy="4140000"/>
              </a:xfrm>
              <a:prstGeom prst="rect">
                <a:avLst/>
              </a:prstGeom>
            </p:spPr>
          </p:pic>
          <p:sp>
            <p:nvSpPr>
              <p:cNvPr id="14387" name="椭圆 14386">
                <a:extLst>
                  <a:ext uri="{FF2B5EF4-FFF2-40B4-BE49-F238E27FC236}">
                    <a16:creationId xmlns:a16="http://schemas.microsoft.com/office/drawing/2014/main" id="{D44660B0-1112-763E-F8AF-98002BAB01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32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88" name="椭圆 14387">
                <a:extLst>
                  <a:ext uri="{FF2B5EF4-FFF2-40B4-BE49-F238E27FC236}">
                    <a16:creationId xmlns:a16="http://schemas.microsoft.com/office/drawing/2014/main" id="{CF2D8024-8292-C496-561E-927DF0CC9B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1756594"/>
                <a:ext cx="223279" cy="223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89" name="椭圆 14388">
                <a:extLst>
                  <a:ext uri="{FF2B5EF4-FFF2-40B4-BE49-F238E27FC236}">
                    <a16:creationId xmlns:a16="http://schemas.microsoft.com/office/drawing/2014/main" id="{8BA81304-BEA3-FBF7-69AE-582C79EBCC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4" y="2555145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0" name="椭圆 14389">
                <a:extLst>
                  <a:ext uri="{FF2B5EF4-FFF2-40B4-BE49-F238E27FC236}">
                    <a16:creationId xmlns:a16="http://schemas.microsoft.com/office/drawing/2014/main" id="{37DF81B4-EB31-99B6-EA42-7E5E7A0177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630183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1" name="椭圆 14390">
                <a:extLst>
                  <a:ext uri="{FF2B5EF4-FFF2-40B4-BE49-F238E27FC236}">
                    <a16:creationId xmlns:a16="http://schemas.microsoft.com/office/drawing/2014/main" id="{A998A7AE-5BC2-C0A9-D825-2B11313FDB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3148" y="2824944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2" name="椭圆 14391">
                <a:extLst>
                  <a:ext uri="{FF2B5EF4-FFF2-40B4-BE49-F238E27FC236}">
                    <a16:creationId xmlns:a16="http://schemas.microsoft.com/office/drawing/2014/main" id="{909A6EE5-8004-37B4-A22A-1EBF5DCCC9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3" name="椭圆 14392">
                <a:extLst>
                  <a:ext uri="{FF2B5EF4-FFF2-40B4-BE49-F238E27FC236}">
                    <a16:creationId xmlns:a16="http://schemas.microsoft.com/office/drawing/2014/main" id="{47646C94-DAE6-3B8B-7339-6F0513051A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9850" y="389478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4" name="椭圆 14393">
                <a:extLst>
                  <a:ext uri="{FF2B5EF4-FFF2-40B4-BE49-F238E27FC236}">
                    <a16:creationId xmlns:a16="http://schemas.microsoft.com/office/drawing/2014/main" id="{42A3D664-512F-B6D7-100F-1AA930CC6B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5" name="椭圆 14394">
                <a:extLst>
                  <a:ext uri="{FF2B5EF4-FFF2-40B4-BE49-F238E27FC236}">
                    <a16:creationId xmlns:a16="http://schemas.microsoft.com/office/drawing/2014/main" id="{8333A10B-52DD-A50D-D7D1-E77F7183DA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3" y="3091085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6" name="椭圆 14395">
                <a:extLst>
                  <a:ext uri="{FF2B5EF4-FFF2-40B4-BE49-F238E27FC236}">
                    <a16:creationId xmlns:a16="http://schemas.microsoft.com/office/drawing/2014/main" id="{6D69CEFC-0D42-B448-331B-465A55A879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59651" y="3630183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7" name="椭圆 14396">
                <a:extLst>
                  <a:ext uri="{FF2B5EF4-FFF2-40B4-BE49-F238E27FC236}">
                    <a16:creationId xmlns:a16="http://schemas.microsoft.com/office/drawing/2014/main" id="{061C599E-F9A8-F84A-D326-D757CB90F3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335884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8" name="椭圆 14397">
                <a:extLst>
                  <a:ext uri="{FF2B5EF4-FFF2-40B4-BE49-F238E27FC236}">
                    <a16:creationId xmlns:a16="http://schemas.microsoft.com/office/drawing/2014/main" id="{59896140-1003-E33D-A42D-B1755D7AF3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5119" y="2824944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99" name="椭圆 14398">
                <a:extLst>
                  <a:ext uri="{FF2B5EF4-FFF2-40B4-BE49-F238E27FC236}">
                    <a16:creationId xmlns:a16="http://schemas.microsoft.com/office/drawing/2014/main" id="{1180CD66-F9CF-BE12-87AF-ED452D0189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4271" y="2287279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597DFDF-44ED-CA15-4308-4ADF47C9F3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8398" y="4175137"/>
              <a:ext cx="1080000" cy="1080001"/>
              <a:chOff x="5932595" y="863497"/>
              <a:chExt cx="4140000" cy="4140000"/>
            </a:xfrm>
          </p:grpSpPr>
          <p:pic>
            <p:nvPicPr>
              <p:cNvPr id="14373" name="图片 14372">
                <a:extLst>
                  <a:ext uri="{FF2B5EF4-FFF2-40B4-BE49-F238E27FC236}">
                    <a16:creationId xmlns:a16="http://schemas.microsoft.com/office/drawing/2014/main" id="{20F693D5-A37E-2D68-F9B3-11491726A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2595" y="863497"/>
                <a:ext cx="4140000" cy="4140000"/>
              </a:xfrm>
              <a:prstGeom prst="rect">
                <a:avLst/>
              </a:prstGeom>
            </p:spPr>
          </p:pic>
          <p:sp>
            <p:nvSpPr>
              <p:cNvPr id="14374" name="椭圆 14373">
                <a:extLst>
                  <a:ext uri="{FF2B5EF4-FFF2-40B4-BE49-F238E27FC236}">
                    <a16:creationId xmlns:a16="http://schemas.microsoft.com/office/drawing/2014/main" id="{29073172-BF45-4DA2-D4A7-DCABE773B7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32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75" name="椭圆 14374">
                <a:extLst>
                  <a:ext uri="{FF2B5EF4-FFF2-40B4-BE49-F238E27FC236}">
                    <a16:creationId xmlns:a16="http://schemas.microsoft.com/office/drawing/2014/main" id="{9A1529B5-0FB2-7722-4E95-C8245CA76E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4" y="2555145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76" name="椭圆 14375">
                <a:extLst>
                  <a:ext uri="{FF2B5EF4-FFF2-40B4-BE49-F238E27FC236}">
                    <a16:creationId xmlns:a16="http://schemas.microsoft.com/office/drawing/2014/main" id="{DB0AF411-226C-B402-3F70-45F0918219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630183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77" name="椭圆 14376">
                <a:extLst>
                  <a:ext uri="{FF2B5EF4-FFF2-40B4-BE49-F238E27FC236}">
                    <a16:creationId xmlns:a16="http://schemas.microsoft.com/office/drawing/2014/main" id="{DAABA4B9-6FC7-F5CE-1E4F-10C10EE112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3148" y="2824944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78" name="椭圆 14377">
                <a:extLst>
                  <a:ext uri="{FF2B5EF4-FFF2-40B4-BE49-F238E27FC236}">
                    <a16:creationId xmlns:a16="http://schemas.microsoft.com/office/drawing/2014/main" id="{893B726F-6651-7C7F-1780-78D0333D8A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79" name="椭圆 14378">
                <a:extLst>
                  <a:ext uri="{FF2B5EF4-FFF2-40B4-BE49-F238E27FC236}">
                    <a16:creationId xmlns:a16="http://schemas.microsoft.com/office/drawing/2014/main" id="{129F2B4C-7BB4-BFEE-9E6D-F7AC715FC0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9850" y="389478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80" name="椭圆 14379">
                <a:extLst>
                  <a:ext uri="{FF2B5EF4-FFF2-40B4-BE49-F238E27FC236}">
                    <a16:creationId xmlns:a16="http://schemas.microsoft.com/office/drawing/2014/main" id="{6968B48E-D44B-009F-B6F1-95D991323D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81" name="椭圆 14380">
                <a:extLst>
                  <a:ext uri="{FF2B5EF4-FFF2-40B4-BE49-F238E27FC236}">
                    <a16:creationId xmlns:a16="http://schemas.microsoft.com/office/drawing/2014/main" id="{F2738970-C21C-7783-FCB7-20A41726D0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3" y="3091085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82" name="椭圆 14381">
                <a:extLst>
                  <a:ext uri="{FF2B5EF4-FFF2-40B4-BE49-F238E27FC236}">
                    <a16:creationId xmlns:a16="http://schemas.microsoft.com/office/drawing/2014/main" id="{591A24CF-AE17-F335-1B29-9FEFB701F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59651" y="3630183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83" name="椭圆 14382">
                <a:extLst>
                  <a:ext uri="{FF2B5EF4-FFF2-40B4-BE49-F238E27FC236}">
                    <a16:creationId xmlns:a16="http://schemas.microsoft.com/office/drawing/2014/main" id="{DEDF802F-6B4D-5D24-FE9D-2077B00B57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159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84" name="椭圆 14383">
                <a:extLst>
                  <a:ext uri="{FF2B5EF4-FFF2-40B4-BE49-F238E27FC236}">
                    <a16:creationId xmlns:a16="http://schemas.microsoft.com/office/drawing/2014/main" id="{4DC232C4-983A-64DC-C1B8-47DF62D730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5119" y="2824944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85" name="椭圆 14384">
                <a:extLst>
                  <a:ext uri="{FF2B5EF4-FFF2-40B4-BE49-F238E27FC236}">
                    <a16:creationId xmlns:a16="http://schemas.microsoft.com/office/drawing/2014/main" id="{D4FA1A0A-977A-0AF8-0F48-AB3F4446E9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4271" y="2287279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2564DAC-82A9-8D8F-3E28-A805D2C7F8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49602" y="4203454"/>
              <a:ext cx="1080000" cy="1080001"/>
              <a:chOff x="5932595" y="863497"/>
              <a:chExt cx="4140000" cy="4140000"/>
            </a:xfrm>
          </p:grpSpPr>
          <p:pic>
            <p:nvPicPr>
              <p:cNvPr id="14360" name="图片 14359">
                <a:extLst>
                  <a:ext uri="{FF2B5EF4-FFF2-40B4-BE49-F238E27FC236}">
                    <a16:creationId xmlns:a16="http://schemas.microsoft.com/office/drawing/2014/main" id="{F2456EFE-C567-A376-1B86-D272D69FB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2595" y="863497"/>
                <a:ext cx="4140000" cy="4140000"/>
              </a:xfrm>
              <a:prstGeom prst="rect">
                <a:avLst/>
              </a:prstGeom>
            </p:spPr>
          </p:pic>
          <p:sp>
            <p:nvSpPr>
              <p:cNvPr id="14361" name="椭圆 14360">
                <a:extLst>
                  <a:ext uri="{FF2B5EF4-FFF2-40B4-BE49-F238E27FC236}">
                    <a16:creationId xmlns:a16="http://schemas.microsoft.com/office/drawing/2014/main" id="{64222711-4509-4945-BB0A-74F39AA948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32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62" name="椭圆 14361">
                <a:extLst>
                  <a:ext uri="{FF2B5EF4-FFF2-40B4-BE49-F238E27FC236}">
                    <a16:creationId xmlns:a16="http://schemas.microsoft.com/office/drawing/2014/main" id="{442BC2B0-01B2-EFFA-45A2-364062E1B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4" y="2555145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63" name="椭圆 14362">
                <a:extLst>
                  <a:ext uri="{FF2B5EF4-FFF2-40B4-BE49-F238E27FC236}">
                    <a16:creationId xmlns:a16="http://schemas.microsoft.com/office/drawing/2014/main" id="{6A6548F3-B0E6-E020-F8A7-AB7EBF04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630183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64" name="椭圆 14363">
                <a:extLst>
                  <a:ext uri="{FF2B5EF4-FFF2-40B4-BE49-F238E27FC236}">
                    <a16:creationId xmlns:a16="http://schemas.microsoft.com/office/drawing/2014/main" id="{5A4F9275-4F4A-7E68-8113-31DA21D882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3148" y="2824944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65" name="椭圆 14364">
                <a:extLst>
                  <a:ext uri="{FF2B5EF4-FFF2-40B4-BE49-F238E27FC236}">
                    <a16:creationId xmlns:a16="http://schemas.microsoft.com/office/drawing/2014/main" id="{13403685-57F6-301C-9A56-46DDD1D884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66" name="椭圆 14365">
                <a:extLst>
                  <a:ext uri="{FF2B5EF4-FFF2-40B4-BE49-F238E27FC236}">
                    <a16:creationId xmlns:a16="http://schemas.microsoft.com/office/drawing/2014/main" id="{8139DE87-2236-7D89-904C-9A7F9D9BAE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9850" y="389478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67" name="椭圆 14366">
                <a:extLst>
                  <a:ext uri="{FF2B5EF4-FFF2-40B4-BE49-F238E27FC236}">
                    <a16:creationId xmlns:a16="http://schemas.microsoft.com/office/drawing/2014/main" id="{918E55A0-752A-1882-4BED-B73D065FDE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68" name="椭圆 14367">
                <a:extLst>
                  <a:ext uri="{FF2B5EF4-FFF2-40B4-BE49-F238E27FC236}">
                    <a16:creationId xmlns:a16="http://schemas.microsoft.com/office/drawing/2014/main" id="{C68DBCE8-6586-C02D-1E76-4A02E4ACE8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3" y="3091085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69" name="椭圆 14368">
                <a:extLst>
                  <a:ext uri="{FF2B5EF4-FFF2-40B4-BE49-F238E27FC236}">
                    <a16:creationId xmlns:a16="http://schemas.microsoft.com/office/drawing/2014/main" id="{06CD0C22-D6FD-FAD4-ED4E-9B329289CE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59651" y="3630183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70" name="椭圆 14369">
                <a:extLst>
                  <a:ext uri="{FF2B5EF4-FFF2-40B4-BE49-F238E27FC236}">
                    <a16:creationId xmlns:a16="http://schemas.microsoft.com/office/drawing/2014/main" id="{B0F2A9EC-A8E4-9625-A8E0-E2DB5B3AD4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71" name="椭圆 14370">
                <a:extLst>
                  <a:ext uri="{FF2B5EF4-FFF2-40B4-BE49-F238E27FC236}">
                    <a16:creationId xmlns:a16="http://schemas.microsoft.com/office/drawing/2014/main" id="{19A0BF72-90F3-E623-B3E5-95EC7C4A7D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5119" y="2824944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72" name="椭圆 14371">
                <a:extLst>
                  <a:ext uri="{FF2B5EF4-FFF2-40B4-BE49-F238E27FC236}">
                    <a16:creationId xmlns:a16="http://schemas.microsoft.com/office/drawing/2014/main" id="{843171A0-39B5-05CD-E7A7-C89690FB53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4271" y="2287279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B4C0C98-9BF0-1470-6458-B3C52FBF7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66632" y="5778005"/>
              <a:ext cx="1080000" cy="1080001"/>
              <a:chOff x="5932595" y="863497"/>
              <a:chExt cx="4140000" cy="4140000"/>
            </a:xfrm>
          </p:grpSpPr>
          <p:pic>
            <p:nvPicPr>
              <p:cNvPr id="14346" name="图片 14345">
                <a:extLst>
                  <a:ext uri="{FF2B5EF4-FFF2-40B4-BE49-F238E27FC236}">
                    <a16:creationId xmlns:a16="http://schemas.microsoft.com/office/drawing/2014/main" id="{CF140483-A230-89D0-831C-21B0FE94F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2595" y="863497"/>
                <a:ext cx="4140000" cy="4140000"/>
              </a:xfrm>
              <a:prstGeom prst="rect">
                <a:avLst/>
              </a:prstGeom>
            </p:spPr>
          </p:pic>
          <p:sp>
            <p:nvSpPr>
              <p:cNvPr id="14347" name="椭圆 14346">
                <a:extLst>
                  <a:ext uri="{FF2B5EF4-FFF2-40B4-BE49-F238E27FC236}">
                    <a16:creationId xmlns:a16="http://schemas.microsoft.com/office/drawing/2014/main" id="{92A391FB-B190-8C89-4536-7E7F93951D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32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48" name="椭圆 14347">
                <a:extLst>
                  <a:ext uri="{FF2B5EF4-FFF2-40B4-BE49-F238E27FC236}">
                    <a16:creationId xmlns:a16="http://schemas.microsoft.com/office/drawing/2014/main" id="{CD4F164F-E6F4-4DD9-8FFB-414AA9780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3359888"/>
                <a:ext cx="223279" cy="223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49" name="椭圆 14348">
                <a:extLst>
                  <a:ext uri="{FF2B5EF4-FFF2-40B4-BE49-F238E27FC236}">
                    <a16:creationId xmlns:a16="http://schemas.microsoft.com/office/drawing/2014/main" id="{B30E8900-1134-5EE3-B1FD-4F3DFC1DBE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4" y="2555145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0" name="椭圆 14349">
                <a:extLst>
                  <a:ext uri="{FF2B5EF4-FFF2-40B4-BE49-F238E27FC236}">
                    <a16:creationId xmlns:a16="http://schemas.microsoft.com/office/drawing/2014/main" id="{23EEF3FB-DEA3-82BB-4B25-50A4E7F0B6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630183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1" name="椭圆 14350">
                <a:extLst>
                  <a:ext uri="{FF2B5EF4-FFF2-40B4-BE49-F238E27FC236}">
                    <a16:creationId xmlns:a16="http://schemas.microsoft.com/office/drawing/2014/main" id="{4F560566-F00D-F852-4BD0-BCB5E391A2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3148" y="2824944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2" name="椭圆 14351">
                <a:extLst>
                  <a:ext uri="{FF2B5EF4-FFF2-40B4-BE49-F238E27FC236}">
                    <a16:creationId xmlns:a16="http://schemas.microsoft.com/office/drawing/2014/main" id="{C91DDA43-205B-E6D8-CB2D-20AA7BEC22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3" name="椭圆 14352">
                <a:extLst>
                  <a:ext uri="{FF2B5EF4-FFF2-40B4-BE49-F238E27FC236}">
                    <a16:creationId xmlns:a16="http://schemas.microsoft.com/office/drawing/2014/main" id="{DC42B79F-C311-1021-EF9D-230FA2A130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9850" y="389478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4" name="椭圆 14353">
                <a:extLst>
                  <a:ext uri="{FF2B5EF4-FFF2-40B4-BE49-F238E27FC236}">
                    <a16:creationId xmlns:a16="http://schemas.microsoft.com/office/drawing/2014/main" id="{47BCE420-1CCC-1642-8106-49527E0987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5" name="椭圆 14354">
                <a:extLst>
                  <a:ext uri="{FF2B5EF4-FFF2-40B4-BE49-F238E27FC236}">
                    <a16:creationId xmlns:a16="http://schemas.microsoft.com/office/drawing/2014/main" id="{C0B58C57-0A54-38E9-3B75-28E0942116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3" y="3091085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6" name="椭圆 14355">
                <a:extLst>
                  <a:ext uri="{FF2B5EF4-FFF2-40B4-BE49-F238E27FC236}">
                    <a16:creationId xmlns:a16="http://schemas.microsoft.com/office/drawing/2014/main" id="{75D421B5-4F30-DCA4-0D04-6B6F9E21AA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59651" y="3630183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7" name="椭圆 14356">
                <a:extLst>
                  <a:ext uri="{FF2B5EF4-FFF2-40B4-BE49-F238E27FC236}">
                    <a16:creationId xmlns:a16="http://schemas.microsoft.com/office/drawing/2014/main" id="{938EFD02-BA8F-3802-7893-EA57CCA06E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86315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8" name="椭圆 14357">
                <a:extLst>
                  <a:ext uri="{FF2B5EF4-FFF2-40B4-BE49-F238E27FC236}">
                    <a16:creationId xmlns:a16="http://schemas.microsoft.com/office/drawing/2014/main" id="{1840E96D-79EF-6EDF-FF88-593689E940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5119" y="2824944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59" name="椭圆 14358">
                <a:extLst>
                  <a:ext uri="{FF2B5EF4-FFF2-40B4-BE49-F238E27FC236}">
                    <a16:creationId xmlns:a16="http://schemas.microsoft.com/office/drawing/2014/main" id="{DBE69457-2B0A-3DD0-3CBA-383BC1E196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4271" y="2287279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C73D387-9C80-E14C-7BD3-40E0D3D97DF5}"/>
                </a:ext>
              </a:extLst>
            </p:cNvPr>
            <p:cNvSpPr txBox="1"/>
            <p:nvPr/>
          </p:nvSpPr>
          <p:spPr>
            <a:xfrm>
              <a:off x="7359820" y="6141217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81F8A54-5EA3-0464-8A56-6B4431B40B63}"/>
                </a:ext>
              </a:extLst>
            </p:cNvPr>
            <p:cNvSpPr txBox="1"/>
            <p:nvPr/>
          </p:nvSpPr>
          <p:spPr>
            <a:xfrm>
              <a:off x="6639024" y="6151300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C74912B-DD43-AB12-7AA2-97C4DA16EE4E}"/>
                </a:ext>
              </a:extLst>
            </p:cNvPr>
            <p:cNvSpPr txBox="1"/>
            <p:nvPr/>
          </p:nvSpPr>
          <p:spPr>
            <a:xfrm>
              <a:off x="5141313" y="6151300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D644F7C-43BD-53E2-3F60-A03512D9E05D}"/>
                </a:ext>
              </a:extLst>
            </p:cNvPr>
            <p:cNvSpPr txBox="1"/>
            <p:nvPr/>
          </p:nvSpPr>
          <p:spPr>
            <a:xfrm>
              <a:off x="8418805" y="4590761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5AF9B4-3920-351B-7C07-C8DACACAD839}"/>
                </a:ext>
              </a:extLst>
            </p:cNvPr>
            <p:cNvSpPr txBox="1"/>
            <p:nvPr/>
          </p:nvSpPr>
          <p:spPr>
            <a:xfrm>
              <a:off x="11047100" y="4584341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75A9CC9-4975-A58C-48AF-2C717A7FE8A4}"/>
                </a:ext>
              </a:extLst>
            </p:cNvPr>
            <p:cNvSpPr txBox="1"/>
            <p:nvPr/>
          </p:nvSpPr>
          <p:spPr>
            <a:xfrm>
              <a:off x="5875869" y="4579443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99C6D07-0EA2-973C-E3E2-EA77468EF9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58974" y="2405107"/>
              <a:ext cx="1080000" cy="1080001"/>
              <a:chOff x="5932595" y="863497"/>
              <a:chExt cx="4140000" cy="4140000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9AD26A17-53DD-CA7F-AC62-8CF25FF4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2595" y="863497"/>
                <a:ext cx="4140000" cy="4140000"/>
              </a:xfrm>
              <a:prstGeom prst="rect">
                <a:avLst/>
              </a:prstGeom>
            </p:spPr>
          </p:pic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3F872A7C-CB10-1918-8D93-F4921A1DB7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32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8EBCC6E9-B40C-7A93-A772-B7B6FD76C9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824944"/>
                <a:ext cx="223279" cy="223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36" name="椭圆 14335">
                <a:extLst>
                  <a:ext uri="{FF2B5EF4-FFF2-40B4-BE49-F238E27FC236}">
                    <a16:creationId xmlns:a16="http://schemas.microsoft.com/office/drawing/2014/main" id="{C27614F4-7647-159A-7BCB-2EE28C66BA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4" y="2555145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38" name="椭圆 14337">
                <a:extLst>
                  <a:ext uri="{FF2B5EF4-FFF2-40B4-BE49-F238E27FC236}">
                    <a16:creationId xmlns:a16="http://schemas.microsoft.com/office/drawing/2014/main" id="{9FA876E2-D6BA-45FD-9C7A-51525FA866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630183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39" name="椭圆 14338">
                <a:extLst>
                  <a:ext uri="{FF2B5EF4-FFF2-40B4-BE49-F238E27FC236}">
                    <a16:creationId xmlns:a16="http://schemas.microsoft.com/office/drawing/2014/main" id="{8E8A152D-09C7-0238-EB88-662AF7108F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40" name="椭圆 14339">
                <a:extLst>
                  <a:ext uri="{FF2B5EF4-FFF2-40B4-BE49-F238E27FC236}">
                    <a16:creationId xmlns:a16="http://schemas.microsoft.com/office/drawing/2014/main" id="{6E62C01C-A326-2E6F-A5BC-839F191A33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9850" y="389478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41" name="椭圆 14340">
                <a:extLst>
                  <a:ext uri="{FF2B5EF4-FFF2-40B4-BE49-F238E27FC236}">
                    <a16:creationId xmlns:a16="http://schemas.microsoft.com/office/drawing/2014/main" id="{4D47816A-8D8B-78D4-E762-3AA4CC41D1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42" name="椭圆 14341">
                <a:extLst>
                  <a:ext uri="{FF2B5EF4-FFF2-40B4-BE49-F238E27FC236}">
                    <a16:creationId xmlns:a16="http://schemas.microsoft.com/office/drawing/2014/main" id="{8CDCB350-367E-0B29-1A9B-0C36E07342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3" y="3091085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43" name="椭圆 14342">
                <a:extLst>
                  <a:ext uri="{FF2B5EF4-FFF2-40B4-BE49-F238E27FC236}">
                    <a16:creationId xmlns:a16="http://schemas.microsoft.com/office/drawing/2014/main" id="{99DBB90B-EE4D-8929-567E-73EB9B3EDC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59651" y="3630183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44" name="椭圆 14343">
                <a:extLst>
                  <a:ext uri="{FF2B5EF4-FFF2-40B4-BE49-F238E27FC236}">
                    <a16:creationId xmlns:a16="http://schemas.microsoft.com/office/drawing/2014/main" id="{312B512B-C52A-8779-4092-56B106475F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5119" y="2824944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14345" name="椭圆 14344">
                <a:extLst>
                  <a:ext uri="{FF2B5EF4-FFF2-40B4-BE49-F238E27FC236}">
                    <a16:creationId xmlns:a16="http://schemas.microsoft.com/office/drawing/2014/main" id="{43D1722E-3821-37A7-787B-9C07E08DB7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4271" y="2287279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47C433C-B425-05B5-33EA-74F0E46101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03540" y="2405107"/>
              <a:ext cx="1080000" cy="1080001"/>
              <a:chOff x="5932595" y="863497"/>
              <a:chExt cx="4140000" cy="4140000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515FD2F-C4E0-D32B-C0F9-721F4575A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2595" y="863497"/>
                <a:ext cx="4140000" cy="4140000"/>
              </a:xfrm>
              <a:prstGeom prst="rect">
                <a:avLst/>
              </a:prstGeom>
            </p:spPr>
          </p:pic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EB30998C-6012-2939-8D56-4C689A88F2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32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C4D59E1F-50F0-2B3E-BEF5-318511EB45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3359888"/>
                <a:ext cx="223279" cy="223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A26ACC5E-E4A0-1AC9-4CF5-8E55F99AE6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4" y="2555145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C4A01866-41DE-B216-A53D-7A2F3148B8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630183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3E9EFA9-BB9C-478E-92ED-DBD5FD8B00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28311" y="228727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90F7FA8D-1EC6-CE54-61A6-688BDB3982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9850" y="3894789"/>
                <a:ext cx="223279" cy="223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3001C3D-C3D0-E65D-269C-BDB410A000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9040" y="3359888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0A23C7D-8403-723F-DF20-772819D18B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0213" y="3091085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87602034-8604-9AAB-C213-0542CC5FFE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59651" y="3630183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1DE4E66-1602-5B4E-7E1F-6885874C1C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5119" y="2824944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39AAB58E-B509-4320-C118-181FB592F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64271" y="2287279"/>
                <a:ext cx="223279" cy="223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等距更纱黑体 Slab SC" panose="02000509000000000000" pitchFamily="49" charset="-122"/>
                </a:endParaRPr>
              </a:p>
            </p:txBody>
          </p: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E08AC17-2DA7-F9E9-7B57-C5AD6089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3082" y="510093"/>
              <a:ext cx="1080000" cy="1080001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EC38B10-079E-C8DA-D3F9-4ED7C3461005}"/>
                </a:ext>
              </a:extLst>
            </p:cNvPr>
            <p:cNvSpPr txBox="1"/>
            <p:nvPr/>
          </p:nvSpPr>
          <p:spPr>
            <a:xfrm>
              <a:off x="8387070" y="1816400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E62843F-D673-DC6D-A290-599C0EB1CAA9}"/>
                </a:ext>
              </a:extLst>
            </p:cNvPr>
            <p:cNvSpPr txBox="1"/>
            <p:nvPr/>
          </p:nvSpPr>
          <p:spPr>
            <a:xfrm>
              <a:off x="7101590" y="2834756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4BF650-3CA2-DCBB-4D7D-666FCBBE59C3}"/>
                </a:ext>
              </a:extLst>
            </p:cNvPr>
            <p:cNvSpPr txBox="1"/>
            <p:nvPr/>
          </p:nvSpPr>
          <p:spPr>
            <a:xfrm>
              <a:off x="9784862" y="2834756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8BF9A43-9488-052E-8016-6BBC97B58EEA}"/>
                </a:ext>
              </a:extLst>
            </p:cNvPr>
            <p:cNvSpPr txBox="1"/>
            <p:nvPr/>
          </p:nvSpPr>
          <p:spPr>
            <a:xfrm>
              <a:off x="10119203" y="1816400"/>
              <a:ext cx="370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等距更纱黑体 Slab SC" panose="02000509000000000000" pitchFamily="49" charset="-122"/>
                </a:rPr>
                <a:t>…</a:t>
              </a:r>
              <a:endParaRPr kumimoji="1" lang="zh-CN" altLang="en-US" dirty="0">
                <a:latin typeface="等距更纱黑体 Slab SC" panose="02000509000000000000" pitchFamily="49" charset="-122"/>
              </a:endParaRPr>
            </a:p>
          </p:txBody>
        </p:sp>
        <p:cxnSp>
          <p:nvCxnSpPr>
            <p:cNvPr id="29" name="直线连接符 1024">
              <a:extLst>
                <a:ext uri="{FF2B5EF4-FFF2-40B4-BE49-F238E27FC236}">
                  <a16:creationId xmlns:a16="http://schemas.microsoft.com/office/drawing/2014/main" id="{8806A4E8-370A-A4AD-8D2A-020E31B0ED8B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8043081" y="1590095"/>
              <a:ext cx="529185" cy="2263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1026">
              <a:extLst>
                <a:ext uri="{FF2B5EF4-FFF2-40B4-BE49-F238E27FC236}">
                  <a16:creationId xmlns:a16="http://schemas.microsoft.com/office/drawing/2014/main" id="{AD02E78D-BCC7-BB43-DA44-13B52A707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9415" y="1574552"/>
              <a:ext cx="474380" cy="2953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线连接符 1028">
              <a:extLst>
                <a:ext uri="{FF2B5EF4-FFF2-40B4-BE49-F238E27FC236}">
                  <a16:creationId xmlns:a16="http://schemas.microsoft.com/office/drawing/2014/main" id="{A03239EF-5252-0583-53A8-8245E5024C8B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8630512" y="1574551"/>
              <a:ext cx="1488690" cy="4265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线连接符 1034">
              <a:extLst>
                <a:ext uri="{FF2B5EF4-FFF2-40B4-BE49-F238E27FC236}">
                  <a16:creationId xmlns:a16="http://schemas.microsoft.com/office/drawing/2014/main" id="{3CBF3223-2029-B384-5F4D-BB3C4716B7C2}"/>
                </a:ext>
              </a:extLst>
            </p:cNvPr>
            <p:cNvCxnSpPr>
              <a:cxnSpLocks/>
              <a:stCxn id="25" idx="2"/>
              <a:endCxn id="61" idx="0"/>
            </p:cNvCxnSpPr>
            <p:nvPr/>
          </p:nvCxnSpPr>
          <p:spPr>
            <a:xfrm>
              <a:off x="8572266" y="2185732"/>
              <a:ext cx="26708" cy="219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线连接符 176">
              <a:extLst>
                <a:ext uri="{FF2B5EF4-FFF2-40B4-BE49-F238E27FC236}">
                  <a16:creationId xmlns:a16="http://schemas.microsoft.com/office/drawing/2014/main" id="{EAE76B2B-9893-D3B4-F4E4-ADD53F5B9840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10489593" y="2144703"/>
              <a:ext cx="653948" cy="260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线连接符 181">
              <a:extLst>
                <a:ext uri="{FF2B5EF4-FFF2-40B4-BE49-F238E27FC236}">
                  <a16:creationId xmlns:a16="http://schemas.microsoft.com/office/drawing/2014/main" id="{A89726D2-481A-35DA-F67D-929B1CCF36EB}"/>
                </a:ext>
              </a:extLst>
            </p:cNvPr>
            <p:cNvCxnSpPr>
              <a:cxnSpLocks/>
              <a:stCxn id="14373" idx="0"/>
            </p:cNvCxnSpPr>
            <p:nvPr/>
          </p:nvCxnSpPr>
          <p:spPr>
            <a:xfrm flipV="1">
              <a:off x="7218399" y="3485108"/>
              <a:ext cx="1069604" cy="690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线连接符 186">
              <a:extLst>
                <a:ext uri="{FF2B5EF4-FFF2-40B4-BE49-F238E27FC236}">
                  <a16:creationId xmlns:a16="http://schemas.microsoft.com/office/drawing/2014/main" id="{EBF762F0-63AD-5C54-7B18-7DDCFAFF5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3532" y="3485109"/>
              <a:ext cx="1893215" cy="7358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线连接符 189">
              <a:extLst>
                <a:ext uri="{FF2B5EF4-FFF2-40B4-BE49-F238E27FC236}">
                  <a16:creationId xmlns:a16="http://schemas.microsoft.com/office/drawing/2014/main" id="{FDE0FE8C-8FDF-7603-1C48-A69831740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58405" y="3485107"/>
              <a:ext cx="1849477" cy="6900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线连接符 193">
              <a:extLst>
                <a:ext uri="{FF2B5EF4-FFF2-40B4-BE49-F238E27FC236}">
                  <a16:creationId xmlns:a16="http://schemas.microsoft.com/office/drawing/2014/main" id="{4AFAE167-7811-3D46-E1AF-D9B4C3418BA5}"/>
                </a:ext>
              </a:extLst>
            </p:cNvPr>
            <p:cNvCxnSpPr>
              <a:cxnSpLocks/>
              <a:stCxn id="14360" idx="0"/>
            </p:cNvCxnSpPr>
            <p:nvPr/>
          </p:nvCxnSpPr>
          <p:spPr>
            <a:xfrm flipH="1" flipV="1">
              <a:off x="8757461" y="3521021"/>
              <a:ext cx="1232143" cy="6824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线连接符 196">
              <a:extLst>
                <a:ext uri="{FF2B5EF4-FFF2-40B4-BE49-F238E27FC236}">
                  <a16:creationId xmlns:a16="http://schemas.microsoft.com/office/drawing/2014/main" id="{37CACD88-014F-3866-6E1B-ABB52848A2DE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H="1" flipV="1">
              <a:off x="11143540" y="3485107"/>
              <a:ext cx="859410" cy="7183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线连接符 199">
              <a:extLst>
                <a:ext uri="{FF2B5EF4-FFF2-40B4-BE49-F238E27FC236}">
                  <a16:creationId xmlns:a16="http://schemas.microsoft.com/office/drawing/2014/main" id="{2C390A50-4667-1458-1B76-E73BCD9D2515}"/>
                </a:ext>
              </a:extLst>
            </p:cNvPr>
            <p:cNvCxnSpPr>
              <a:cxnSpLocks/>
              <a:stCxn id="14414" idx="0"/>
            </p:cNvCxnSpPr>
            <p:nvPr/>
          </p:nvCxnSpPr>
          <p:spPr>
            <a:xfrm flipH="1" flipV="1">
              <a:off x="10489595" y="5283454"/>
              <a:ext cx="1162406" cy="494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线连接符 202">
              <a:extLst>
                <a:ext uri="{FF2B5EF4-FFF2-40B4-BE49-F238E27FC236}">
                  <a16:creationId xmlns:a16="http://schemas.microsoft.com/office/drawing/2014/main" id="{D4FF2A10-814A-9FEA-1BBB-E0CF986DAD45}"/>
                </a:ext>
              </a:extLst>
            </p:cNvPr>
            <p:cNvCxnSpPr>
              <a:cxnSpLocks/>
              <a:stCxn id="14400" idx="0"/>
              <a:endCxn id="14360" idx="2"/>
            </p:cNvCxnSpPr>
            <p:nvPr/>
          </p:nvCxnSpPr>
          <p:spPr>
            <a:xfrm flipV="1">
              <a:off x="9989603" y="5283454"/>
              <a:ext cx="0" cy="494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线连接符 205">
              <a:extLst>
                <a:ext uri="{FF2B5EF4-FFF2-40B4-BE49-F238E27FC236}">
                  <a16:creationId xmlns:a16="http://schemas.microsoft.com/office/drawing/2014/main" id="{5C7E942B-C8D2-89B8-8147-DAAD03FF17C1}"/>
                </a:ext>
              </a:extLst>
            </p:cNvPr>
            <p:cNvCxnSpPr>
              <a:cxnSpLocks/>
              <a:stCxn id="14386" idx="0"/>
            </p:cNvCxnSpPr>
            <p:nvPr/>
          </p:nvCxnSpPr>
          <p:spPr>
            <a:xfrm flipV="1">
              <a:off x="8327205" y="5283454"/>
              <a:ext cx="1129314" cy="4945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线连接符 208">
              <a:extLst>
                <a:ext uri="{FF2B5EF4-FFF2-40B4-BE49-F238E27FC236}">
                  <a16:creationId xmlns:a16="http://schemas.microsoft.com/office/drawing/2014/main" id="{88AEB97D-202E-C25A-75A5-813A83BA7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404" y="5283454"/>
              <a:ext cx="516539" cy="5964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线连接符 211">
              <a:extLst>
                <a:ext uri="{FF2B5EF4-FFF2-40B4-BE49-F238E27FC236}">
                  <a16:creationId xmlns:a16="http://schemas.microsoft.com/office/drawing/2014/main" id="{E3F88FA5-A1FB-1A3D-FC65-C591DCA6B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7871" y="5283455"/>
              <a:ext cx="568694" cy="5964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线连接符 213">
              <a:extLst>
                <a:ext uri="{FF2B5EF4-FFF2-40B4-BE49-F238E27FC236}">
                  <a16:creationId xmlns:a16="http://schemas.microsoft.com/office/drawing/2014/main" id="{DF7E3E3E-AD16-53B5-8015-39CC8F9B5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7632" y="5247355"/>
              <a:ext cx="0" cy="632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线连接符 215">
              <a:extLst>
                <a:ext uri="{FF2B5EF4-FFF2-40B4-BE49-F238E27FC236}">
                  <a16:creationId xmlns:a16="http://schemas.microsoft.com/office/drawing/2014/main" id="{DDA1B7CE-9160-CA13-98A4-7896FE3E3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6863" y="5247356"/>
              <a:ext cx="1422164" cy="632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线连接符 218">
              <a:extLst>
                <a:ext uri="{FF2B5EF4-FFF2-40B4-BE49-F238E27FC236}">
                  <a16:creationId xmlns:a16="http://schemas.microsoft.com/office/drawing/2014/main" id="{5AD63DF5-AB63-319F-CFD5-82C02356A850}"/>
                </a:ext>
              </a:extLst>
            </p:cNvPr>
            <p:cNvCxnSpPr>
              <a:cxnSpLocks/>
              <a:stCxn id="14346" idx="0"/>
            </p:cNvCxnSpPr>
            <p:nvPr/>
          </p:nvCxnSpPr>
          <p:spPr>
            <a:xfrm flipV="1">
              <a:off x="6106633" y="5247358"/>
              <a:ext cx="820567" cy="530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C613E93-AC23-3E93-777F-B91244D4BA0A}"/>
                </a:ext>
              </a:extLst>
            </p:cNvPr>
            <p:cNvSpPr txBox="1"/>
            <p:nvPr/>
          </p:nvSpPr>
          <p:spPr>
            <a:xfrm>
              <a:off x="9456519" y="5725281"/>
              <a:ext cx="1035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rPr>
                <a:t>Win</a:t>
              </a:r>
              <a:endParaRPr kumimoji="1"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26F71F2-2A57-477F-8156-1CFF381E83FF}"/>
                </a:ext>
              </a:extLst>
            </p:cNvPr>
            <p:cNvSpPr txBox="1"/>
            <p:nvPr/>
          </p:nvSpPr>
          <p:spPr>
            <a:xfrm>
              <a:off x="5570921" y="5725275"/>
              <a:ext cx="1035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solidFill>
                    <a:srgbClr val="FF0000"/>
                  </a:solidFill>
                  <a:latin typeface="等距更纱黑体 Slab SC" panose="02000509000000000000" pitchFamily="49" charset="-122"/>
                  <a:ea typeface="等距更纱黑体 Slab SC" panose="02000509000000000000" pitchFamily="49" charset="-122"/>
                  <a:cs typeface="等距更纱黑体 Slab SC" panose="02000509000000000000" pitchFamily="49" charset="-122"/>
                </a:rPr>
                <a:t>Win</a:t>
              </a:r>
              <a:endParaRPr kumimoji="1" lang="zh-CN" altLang="en-US" sz="2400" b="1" dirty="0">
                <a:solidFill>
                  <a:srgbClr val="FF0000"/>
                </a:solidFill>
                <a:latin typeface="等距更纱黑体 Slab SC" panose="02000509000000000000" pitchFamily="49" charset="-122"/>
                <a:ea typeface="等距更纱黑体 Slab SC" panose="02000509000000000000" pitchFamily="49" charset="-122"/>
                <a:cs typeface="等距更纱黑体 Slab SC" panose="02000509000000000000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595007"/>
      </p:ext>
    </p:extLst>
  </p:cSld>
  <p:clrMapOvr>
    <a:masterClrMapping/>
  </p:clrMapOvr>
</p:sld>
</file>

<file path=ppt/theme/theme1.xml><?xml version="1.0" encoding="utf-8"?>
<a:theme xmlns:a="http://schemas.openxmlformats.org/drawingml/2006/main" name="SDS@Fudan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E9E7BE6C-CB9F-0549-9FB7-E2C636FC08CE}" vid="{C1A01C34-CA2C-3042-A8DF-AFA9F25F88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sds</Template>
  <TotalTime>27751</TotalTime>
  <Words>1272</Words>
  <Application>Microsoft Office PowerPoint</Application>
  <PresentationFormat>宽屏</PresentationFormat>
  <Paragraphs>184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Calibri Light</vt:lpstr>
      <vt:lpstr>Arial</vt:lpstr>
      <vt:lpstr>Calibri</vt:lpstr>
      <vt:lpstr>Wingdings</vt:lpstr>
      <vt:lpstr>等距更纱黑体 Slab SC</vt:lpstr>
      <vt:lpstr>Cambria Math</vt:lpstr>
      <vt:lpstr>SDS@Fudan Theme</vt:lpstr>
      <vt:lpstr>大作业简介</vt:lpstr>
      <vt:lpstr>大作业简介</vt:lpstr>
      <vt:lpstr>大作业简介</vt:lpstr>
      <vt:lpstr>大作业简介</vt:lpstr>
      <vt:lpstr>四子棋简介</vt:lpstr>
      <vt:lpstr>四子棋简介</vt:lpstr>
      <vt:lpstr>MCTS 示例</vt:lpstr>
      <vt:lpstr>MCTS 示例</vt:lpstr>
      <vt:lpstr>MCTS 示例</vt:lpstr>
      <vt:lpstr>MCTS 示例</vt:lpstr>
      <vt:lpstr>MCTS 示例</vt:lpstr>
      <vt:lpstr>MCTS 示例</vt:lpstr>
      <vt:lpstr>评测简介</vt:lpstr>
      <vt:lpstr>评测简介</vt:lpstr>
      <vt:lpstr>评测简介</vt:lpstr>
      <vt:lpstr>评测简介</vt:lpstr>
      <vt:lpstr>评测简介</vt:lpstr>
      <vt:lpstr>参考资料</vt:lpstr>
      <vt:lpstr>温馨提示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 Yuan</dc:creator>
  <cp:lastModifiedBy>敬聪 梁</cp:lastModifiedBy>
  <cp:revision>1108</cp:revision>
  <cp:lastPrinted>2017-04-05T01:21:00Z</cp:lastPrinted>
  <dcterms:created xsi:type="dcterms:W3CDTF">2016-12-21T13:09:16Z</dcterms:created>
  <dcterms:modified xsi:type="dcterms:W3CDTF">2023-10-11T08:07:03Z</dcterms:modified>
</cp:coreProperties>
</file>